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Lobster"/>
      <p:regular r:id="rId37"/>
    </p:embeddedFont>
    <p:embeddedFont>
      <p:font typeface="Amatic SC"/>
      <p:regular r:id="rId38"/>
      <p:bold r:id="rId39"/>
    </p:embeddedFont>
    <p:embeddedFont>
      <p:font typeface="Sriracha"/>
      <p:regular r:id="rId40"/>
    </p:embeddedFont>
    <p:embeddedFont>
      <p:font typeface="Oswald"/>
      <p:regular r:id="rId41"/>
      <p:bold r:id="rId42"/>
    </p:embeddedFont>
    <p:embeddedFont>
      <p:font typeface="Dancing Script"/>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F86FB3-E0C0-4725-B511-212C7335BF36}">
  <a:tblStyle styleId="{1CF86FB3-E0C0-4725-B511-212C7335BF3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riracha-regular.fntdata"/><Relationship Id="rId20" Type="http://schemas.openxmlformats.org/officeDocument/2006/relationships/slide" Target="slides/slide14.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6.xml"/><Relationship Id="rId44" Type="http://schemas.openxmlformats.org/officeDocument/2006/relationships/font" Target="fonts/DancingScript-bold.fntdata"/><Relationship Id="rId21" Type="http://schemas.openxmlformats.org/officeDocument/2006/relationships/slide" Target="slides/slide15.xml"/><Relationship Id="rId43" Type="http://schemas.openxmlformats.org/officeDocument/2006/relationships/font" Target="fonts/DancingScript-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Lobster-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AmaticSC-bold.fntdata"/><Relationship Id="rId16" Type="http://schemas.openxmlformats.org/officeDocument/2006/relationships/slide" Target="slides/slide10.xml"/><Relationship Id="rId38" Type="http://schemas.openxmlformats.org/officeDocument/2006/relationships/font" Target="fonts/AmaticSC-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4dd907e1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4dd907e1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 Dành một ít thời gian để thực sự nghĩ về cách phân loại file của mình sẽ tiết kiệm đáng kể thời gian của bạn khi tìm lại các file cũ cũng như có một không gian làm việc trên máy tính không gây lú</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5b8bfa08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5b8bfa08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4dd907e1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4dd907e1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4dd907e1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4dd907e1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4dd907e1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4dd907e1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dd907e1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dd907e1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4dd907e1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4dd907e1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5b8bfa08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5b8bfa08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5b8bfa08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5b8bfa08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5be26374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5be26374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5b8bfa08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5b8bfa08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Cách tốt nhất để hiểu rõ một vấn đề đó là biết cách đặt đúng câu hỏi.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4dd907e1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4dd907e1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5b8bfa08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5b8bfa08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5b8bfa08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5b8bfa08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4dd907e1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4dd907e1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5be26374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5be26374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4dd907e1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4dd907e1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4dd907e1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4dd907e1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4dd907e1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4dd907e1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5be26374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5be26374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5b8bfa08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5b8bfa08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5b8bfa08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5b8bfa08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4dd907e1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4dd907e1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4dd907e1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4dd907e1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5b8bfa08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5b8bfa08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4dd907e1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4dd907e1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4dd907e1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4dd907e1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4dd907e1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4dd907e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5be2637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5be2637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Máy tính tại các khoa phòng thường được sử dụng chung bởi nhiều người, vì vậy các file chứa trên các máy tính này cần được sắp xếp theo một quy luật thống nhất để bất kì người nào cũng đều có thể dễ dàng tìm được thứ mình cần cho công việc khi sử dụng máy tính cơ quan. Cách thức sắp xếp tuân thủ theo các bước như sau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gif"/><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gif"/><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gif"/><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gif"/><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1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gi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2E2"/>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21371" l="0" r="0" t="0"/>
          <a:stretch/>
        </p:blipFill>
        <p:spPr>
          <a:xfrm>
            <a:off x="428800" y="605125"/>
            <a:ext cx="4233224" cy="2044325"/>
          </a:xfrm>
          <a:prstGeom prst="rect">
            <a:avLst/>
          </a:prstGeom>
          <a:noFill/>
          <a:ln>
            <a:noFill/>
          </a:ln>
        </p:spPr>
      </p:pic>
      <p:sp>
        <p:nvSpPr>
          <p:cNvPr id="55" name="Google Shape;55;p13"/>
          <p:cNvSpPr txBox="1"/>
          <p:nvPr>
            <p:ph type="ctrTitle"/>
          </p:nvPr>
        </p:nvSpPr>
        <p:spPr>
          <a:xfrm>
            <a:off x="3951975" y="1433775"/>
            <a:ext cx="4328700" cy="10239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None/>
            </a:pPr>
            <a:r>
              <a:rPr lang="vi" sz="3755">
                <a:latin typeface="Oswald"/>
                <a:ea typeface="Oswald"/>
                <a:cs typeface="Oswald"/>
                <a:sym typeface="Oswald"/>
              </a:rPr>
              <a:t>THỰC HÀNH 5S</a:t>
            </a:r>
            <a:endParaRPr sz="3755">
              <a:latin typeface="Oswald"/>
              <a:ea typeface="Oswald"/>
              <a:cs typeface="Oswald"/>
              <a:sym typeface="Oswald"/>
            </a:endParaRPr>
          </a:p>
          <a:p>
            <a:pPr indent="0" lvl="0" marL="0" rtl="0" algn="r">
              <a:spcBef>
                <a:spcPts val="0"/>
              </a:spcBef>
              <a:spcAft>
                <a:spcPts val="0"/>
              </a:spcAft>
              <a:buNone/>
            </a:pPr>
            <a:r>
              <a:rPr lang="vi" sz="3422">
                <a:solidFill>
                  <a:srgbClr val="1155CC"/>
                </a:solidFill>
                <a:latin typeface="Lobster"/>
                <a:ea typeface="Lobster"/>
                <a:cs typeface="Lobster"/>
                <a:sym typeface="Lobster"/>
              </a:rPr>
              <a:t>trong sử dụng máy tính</a:t>
            </a:r>
            <a:endParaRPr sz="3422">
              <a:solidFill>
                <a:srgbClr val="1155CC"/>
              </a:solidFill>
              <a:latin typeface="Lobster"/>
              <a:ea typeface="Lobster"/>
              <a:cs typeface="Lobster"/>
              <a:sym typeface="Lobster"/>
            </a:endParaRPr>
          </a:p>
        </p:txBody>
      </p:sp>
      <p:pic>
        <p:nvPicPr>
          <p:cNvPr id="56" name="Google Shape;56;p13"/>
          <p:cNvPicPr preferRelativeResize="0"/>
          <p:nvPr/>
        </p:nvPicPr>
        <p:blipFill>
          <a:blip r:embed="rId4">
            <a:alphaModFix/>
          </a:blip>
          <a:stretch>
            <a:fillRect/>
          </a:stretch>
        </p:blipFill>
        <p:spPr>
          <a:xfrm>
            <a:off x="7268300" y="371025"/>
            <a:ext cx="869850" cy="869850"/>
          </a:xfrm>
          <a:prstGeom prst="rect">
            <a:avLst/>
          </a:prstGeom>
          <a:noFill/>
          <a:ln>
            <a:noFill/>
          </a:ln>
        </p:spPr>
      </p:pic>
      <p:sp>
        <p:nvSpPr>
          <p:cNvPr id="57" name="Google Shape;57;p13"/>
          <p:cNvSpPr/>
          <p:nvPr/>
        </p:nvSpPr>
        <p:spPr>
          <a:xfrm>
            <a:off x="0" y="2573322"/>
            <a:ext cx="9144000" cy="26346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890422" y="3294748"/>
            <a:ext cx="2360400" cy="295500"/>
          </a:xfrm>
          <a:prstGeom prst="roundRect">
            <a:avLst>
              <a:gd fmla="val 50000" name="adj"/>
            </a:avLst>
          </a:prstGeom>
          <a:solidFill>
            <a:srgbClr val="E3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vi" sz="1300">
                <a:solidFill>
                  <a:schemeClr val="dk1"/>
                </a:solidFill>
              </a:rPr>
              <a:t>c</a:t>
            </a:r>
            <a:r>
              <a:rPr i="1" lang="vi" sz="1300">
                <a:solidFill>
                  <a:schemeClr val="dk1"/>
                </a:solidFill>
              </a:rPr>
              <a:t>ập nhật ngày 19/07/2021</a:t>
            </a:r>
            <a:endParaRPr i="1" sz="1300">
              <a:solidFill>
                <a:schemeClr val="dk1"/>
              </a:solidFill>
            </a:endParaRPr>
          </a:p>
        </p:txBody>
      </p:sp>
      <p:sp>
        <p:nvSpPr>
          <p:cNvPr id="59" name="Google Shape;59;p13"/>
          <p:cNvSpPr txBox="1"/>
          <p:nvPr/>
        </p:nvSpPr>
        <p:spPr>
          <a:xfrm>
            <a:off x="2352800" y="2743425"/>
            <a:ext cx="59277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vi" sz="1800">
                <a:solidFill>
                  <a:srgbClr val="434343"/>
                </a:solidFill>
                <a:latin typeface="Oswald"/>
                <a:ea typeface="Oswald"/>
                <a:cs typeface="Oswald"/>
                <a:sym typeface="Oswald"/>
              </a:rPr>
              <a:t>Nguyễn Hữu Hiếu - 1nguyenhuuhieu@gmail.com</a:t>
            </a:r>
            <a:endParaRPr sz="12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Gom lại theo chức năng, mục đích sử dụng, loại nội dung</a:t>
            </a:r>
            <a:endParaRPr/>
          </a:p>
        </p:txBody>
      </p:sp>
      <p:pic>
        <p:nvPicPr>
          <p:cNvPr id="145" name="Google Shape;145;p22"/>
          <p:cNvPicPr preferRelativeResize="0"/>
          <p:nvPr/>
        </p:nvPicPr>
        <p:blipFill>
          <a:blip r:embed="rId3">
            <a:alphaModFix/>
          </a:blip>
          <a:stretch>
            <a:fillRect/>
          </a:stretch>
        </p:blipFill>
        <p:spPr>
          <a:xfrm>
            <a:off x="4922950" y="1162350"/>
            <a:ext cx="3965066" cy="3820973"/>
          </a:xfrm>
          <a:prstGeom prst="rect">
            <a:avLst/>
          </a:prstGeom>
          <a:noFill/>
          <a:ln>
            <a:noFill/>
          </a:ln>
        </p:spPr>
      </p:pic>
      <p:pic>
        <p:nvPicPr>
          <p:cNvPr id="146" name="Google Shape;146;p22"/>
          <p:cNvPicPr preferRelativeResize="0"/>
          <p:nvPr/>
        </p:nvPicPr>
        <p:blipFill>
          <a:blip r:embed="rId4">
            <a:alphaModFix/>
          </a:blip>
          <a:stretch>
            <a:fillRect/>
          </a:stretch>
        </p:blipFill>
        <p:spPr>
          <a:xfrm>
            <a:off x="160150" y="1786413"/>
            <a:ext cx="4618149" cy="25728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2226438" y="-152400"/>
            <a:ext cx="4691126" cy="3518350"/>
          </a:xfrm>
          <a:prstGeom prst="rect">
            <a:avLst/>
          </a:prstGeom>
          <a:noFill/>
          <a:ln>
            <a:noFill/>
          </a:ln>
        </p:spPr>
      </p:pic>
      <p:sp>
        <p:nvSpPr>
          <p:cNvPr id="152" name="Google Shape;152;p23"/>
          <p:cNvSpPr txBox="1"/>
          <p:nvPr>
            <p:ph type="title"/>
          </p:nvPr>
        </p:nvSpPr>
        <p:spPr>
          <a:xfrm>
            <a:off x="311700" y="27623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vi" sz="6000">
                <a:solidFill>
                  <a:srgbClr val="06994C"/>
                </a:solidFill>
                <a:latin typeface="Amatic SC"/>
                <a:ea typeface="Amatic SC"/>
                <a:cs typeface="Amatic SC"/>
                <a:sym typeface="Amatic SC"/>
              </a:rPr>
              <a:t>thực hành trực tiếp trên máy</a:t>
            </a:r>
            <a:endParaRPr b="1" sz="6000">
              <a:solidFill>
                <a:srgbClr val="06994C"/>
              </a:solidFill>
              <a:latin typeface="Amatic SC"/>
              <a:ea typeface="Amatic SC"/>
              <a:cs typeface="Amatic SC"/>
              <a:sym typeface="Amatic S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Đặt tên file rõ ràng</a:t>
            </a:r>
            <a:endParaRPr/>
          </a:p>
        </p:txBody>
      </p:sp>
      <p:sp>
        <p:nvSpPr>
          <p:cNvPr id="158" name="Google Shape;158;p24"/>
          <p:cNvSpPr txBox="1"/>
          <p:nvPr>
            <p:ph idx="1" type="body"/>
          </p:nvPr>
        </p:nvSpPr>
        <p:spPr>
          <a:xfrm>
            <a:off x="311700" y="1152475"/>
            <a:ext cx="37818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vi"/>
              <a:t>Các file và folder cần đặt tên rõ ràng và bao gồm mô tả nội dung file hoặc folder đó chứa.</a:t>
            </a:r>
            <a:endParaRPr/>
          </a:p>
          <a:p>
            <a:pPr indent="-342900" lvl="0" marL="457200" rtl="0" algn="l">
              <a:lnSpc>
                <a:spcPct val="150000"/>
              </a:lnSpc>
              <a:spcBef>
                <a:spcPts val="0"/>
              </a:spcBef>
              <a:spcAft>
                <a:spcPts val="0"/>
              </a:spcAft>
              <a:buSzPts val="1800"/>
              <a:buChar char="●"/>
            </a:pPr>
            <a:r>
              <a:rPr lang="vi"/>
              <a:t>Nên đặt tên tiếng việt có dấu</a:t>
            </a:r>
            <a:endParaRPr/>
          </a:p>
          <a:p>
            <a:pPr indent="-342900" lvl="0" marL="457200" rtl="0" algn="l">
              <a:lnSpc>
                <a:spcPct val="150000"/>
              </a:lnSpc>
              <a:spcBef>
                <a:spcPts val="0"/>
              </a:spcBef>
              <a:spcAft>
                <a:spcPts val="0"/>
              </a:spcAft>
              <a:buSzPts val="1800"/>
              <a:buChar char="●"/>
            </a:pPr>
            <a:r>
              <a:rPr lang="vi"/>
              <a:t>Không nên đặt tên chứa loại dữ liệu, ví dụ: văn bản 5s</a:t>
            </a:r>
            <a:endParaRPr/>
          </a:p>
        </p:txBody>
      </p:sp>
      <p:pic>
        <p:nvPicPr>
          <p:cNvPr id="159" name="Google Shape;159;p24"/>
          <p:cNvPicPr preferRelativeResize="0"/>
          <p:nvPr/>
        </p:nvPicPr>
        <p:blipFill>
          <a:blip r:embed="rId3">
            <a:alphaModFix/>
          </a:blip>
          <a:stretch>
            <a:fillRect/>
          </a:stretch>
        </p:blipFill>
        <p:spPr>
          <a:xfrm>
            <a:off x="3968175" y="984063"/>
            <a:ext cx="4745701" cy="3753227"/>
          </a:xfrm>
          <a:prstGeom prst="rect">
            <a:avLst/>
          </a:prstGeom>
          <a:noFill/>
          <a:ln>
            <a:noFill/>
          </a:ln>
        </p:spPr>
      </p:pic>
      <p:grpSp>
        <p:nvGrpSpPr>
          <p:cNvPr id="160" name="Google Shape;160;p24"/>
          <p:cNvGrpSpPr/>
          <p:nvPr/>
        </p:nvGrpSpPr>
        <p:grpSpPr>
          <a:xfrm>
            <a:off x="6272525" y="0"/>
            <a:ext cx="2871476" cy="1394025"/>
            <a:chOff x="6272525" y="0"/>
            <a:chExt cx="2871476" cy="1394025"/>
          </a:xfrm>
        </p:grpSpPr>
        <p:pic>
          <p:nvPicPr>
            <p:cNvPr id="161" name="Google Shape;161;p24"/>
            <p:cNvPicPr preferRelativeResize="0"/>
            <p:nvPr/>
          </p:nvPicPr>
          <p:blipFill rotWithShape="1">
            <a:blip r:embed="rId4">
              <a:alphaModFix/>
            </a:blip>
            <a:srcRect b="20430" l="19375" r="17493" t="38707"/>
            <a:stretch/>
          </p:blipFill>
          <p:spPr>
            <a:xfrm>
              <a:off x="6272525" y="0"/>
              <a:ext cx="2871476" cy="1394025"/>
            </a:xfrm>
            <a:prstGeom prst="rect">
              <a:avLst/>
            </a:prstGeom>
            <a:noFill/>
            <a:ln>
              <a:noFill/>
            </a:ln>
          </p:spPr>
        </p:pic>
        <p:sp>
          <p:nvSpPr>
            <p:cNvPr id="162" name="Google Shape;162;p24"/>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714663" y="830400"/>
            <a:ext cx="7596224" cy="3169450"/>
          </a:xfrm>
          <a:prstGeom prst="rect">
            <a:avLst/>
          </a:prstGeom>
          <a:noFill/>
          <a:ln>
            <a:noFill/>
          </a:ln>
        </p:spPr>
      </p:pic>
      <p:sp>
        <p:nvSpPr>
          <p:cNvPr id="168" name="Google Shape;168;p2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a:t>Ví dụ về đặt tên file</a:t>
            </a:r>
            <a:endParaRPr/>
          </a:p>
        </p:txBody>
      </p:sp>
      <p:grpSp>
        <p:nvGrpSpPr>
          <p:cNvPr id="169" name="Google Shape;169;p25"/>
          <p:cNvGrpSpPr/>
          <p:nvPr/>
        </p:nvGrpSpPr>
        <p:grpSpPr>
          <a:xfrm>
            <a:off x="6272525" y="0"/>
            <a:ext cx="2871476" cy="1394025"/>
            <a:chOff x="6272525" y="0"/>
            <a:chExt cx="2871476" cy="1394025"/>
          </a:xfrm>
        </p:grpSpPr>
        <p:pic>
          <p:nvPicPr>
            <p:cNvPr id="170" name="Google Shape;170;p25"/>
            <p:cNvPicPr preferRelativeResize="0"/>
            <p:nvPr/>
          </p:nvPicPr>
          <p:blipFill rotWithShape="1">
            <a:blip r:embed="rId4">
              <a:alphaModFix/>
            </a:blip>
            <a:srcRect b="20430" l="19375" r="17493" t="38707"/>
            <a:stretch/>
          </p:blipFill>
          <p:spPr>
            <a:xfrm>
              <a:off x="6272525" y="0"/>
              <a:ext cx="2871476" cy="1394025"/>
            </a:xfrm>
            <a:prstGeom prst="rect">
              <a:avLst/>
            </a:prstGeom>
            <a:noFill/>
            <a:ln>
              <a:noFill/>
            </a:ln>
          </p:spPr>
        </p:pic>
        <p:sp>
          <p:nvSpPr>
            <p:cNvPr id="171" name="Google Shape;171;p25"/>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Đặt ở vị trí dễ tìm</a:t>
            </a:r>
            <a:endParaRPr/>
          </a:p>
        </p:txBody>
      </p:sp>
      <p:sp>
        <p:nvSpPr>
          <p:cNvPr id="177" name="Google Shape;17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vi"/>
              <a:t>Màn hình Desktop</a:t>
            </a:r>
            <a:endParaRPr/>
          </a:p>
          <a:p>
            <a:pPr indent="-342900" lvl="0" marL="457200" rtl="0" algn="l">
              <a:spcBef>
                <a:spcPts val="0"/>
              </a:spcBef>
              <a:spcAft>
                <a:spcPts val="0"/>
              </a:spcAft>
              <a:buSzPts val="1800"/>
              <a:buChar char="●"/>
            </a:pPr>
            <a:r>
              <a:rPr lang="vi"/>
              <a:t>Thư mục My Documents</a:t>
            </a:r>
            <a:endParaRPr/>
          </a:p>
          <a:p>
            <a:pPr indent="-342900" lvl="0" marL="457200" rtl="0" algn="l">
              <a:spcBef>
                <a:spcPts val="0"/>
              </a:spcBef>
              <a:spcAft>
                <a:spcPts val="0"/>
              </a:spcAft>
              <a:buSzPts val="1800"/>
              <a:buChar char="●"/>
            </a:pPr>
            <a:r>
              <a:rPr lang="vi"/>
              <a:t>Thư mục Sync dữ liệu lên đám mây(trình bày sau)</a:t>
            </a:r>
            <a:endParaRPr/>
          </a:p>
        </p:txBody>
      </p:sp>
      <p:grpSp>
        <p:nvGrpSpPr>
          <p:cNvPr id="178" name="Google Shape;178;p26"/>
          <p:cNvGrpSpPr/>
          <p:nvPr/>
        </p:nvGrpSpPr>
        <p:grpSpPr>
          <a:xfrm>
            <a:off x="6272525" y="0"/>
            <a:ext cx="2871476" cy="1394025"/>
            <a:chOff x="6272525" y="0"/>
            <a:chExt cx="2871476" cy="1394025"/>
          </a:xfrm>
        </p:grpSpPr>
        <p:pic>
          <p:nvPicPr>
            <p:cNvPr id="179" name="Google Shape;179;p26"/>
            <p:cNvPicPr preferRelativeResize="0"/>
            <p:nvPr/>
          </p:nvPicPr>
          <p:blipFill rotWithShape="1">
            <a:blip r:embed="rId3">
              <a:alphaModFix/>
            </a:blip>
            <a:srcRect b="20430" l="19375" r="17493" t="38707"/>
            <a:stretch/>
          </p:blipFill>
          <p:spPr>
            <a:xfrm>
              <a:off x="6272525" y="0"/>
              <a:ext cx="2871476" cy="1394025"/>
            </a:xfrm>
            <a:prstGeom prst="rect">
              <a:avLst/>
            </a:prstGeom>
            <a:noFill/>
            <a:ln>
              <a:noFill/>
            </a:ln>
          </p:spPr>
        </p:pic>
        <p:sp>
          <p:nvSpPr>
            <p:cNvPr id="180" name="Google Shape;180;p26"/>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Gắn vào thanh truy cập nhanh</a:t>
            </a:r>
            <a:endParaRPr/>
          </a:p>
        </p:txBody>
      </p:sp>
      <p:sp>
        <p:nvSpPr>
          <p:cNvPr id="186" name="Google Shape;186;p27"/>
          <p:cNvSpPr txBox="1"/>
          <p:nvPr>
            <p:ph idx="1" type="body"/>
          </p:nvPr>
        </p:nvSpPr>
        <p:spPr>
          <a:xfrm>
            <a:off x="311700" y="1152475"/>
            <a:ext cx="4057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vi"/>
              <a:t>Nhanh chóng truy cập từ mọi nơi</a:t>
            </a:r>
            <a:endParaRPr/>
          </a:p>
        </p:txBody>
      </p:sp>
      <p:pic>
        <p:nvPicPr>
          <p:cNvPr id="187" name="Google Shape;187;p27"/>
          <p:cNvPicPr preferRelativeResize="0"/>
          <p:nvPr/>
        </p:nvPicPr>
        <p:blipFill>
          <a:blip r:embed="rId3">
            <a:alphaModFix/>
          </a:blip>
          <a:stretch>
            <a:fillRect/>
          </a:stretch>
        </p:blipFill>
        <p:spPr>
          <a:xfrm>
            <a:off x="4572000" y="1428750"/>
            <a:ext cx="4057650" cy="2286000"/>
          </a:xfrm>
          <a:prstGeom prst="rect">
            <a:avLst/>
          </a:prstGeom>
          <a:noFill/>
          <a:ln>
            <a:noFill/>
          </a:ln>
        </p:spPr>
      </p:pic>
      <p:grpSp>
        <p:nvGrpSpPr>
          <p:cNvPr id="188" name="Google Shape;188;p27"/>
          <p:cNvGrpSpPr/>
          <p:nvPr/>
        </p:nvGrpSpPr>
        <p:grpSpPr>
          <a:xfrm>
            <a:off x="6272525" y="0"/>
            <a:ext cx="2871476" cy="1394025"/>
            <a:chOff x="6272525" y="0"/>
            <a:chExt cx="2871476" cy="1394025"/>
          </a:xfrm>
        </p:grpSpPr>
        <p:pic>
          <p:nvPicPr>
            <p:cNvPr id="189" name="Google Shape;189;p27"/>
            <p:cNvPicPr preferRelativeResize="0"/>
            <p:nvPr/>
          </p:nvPicPr>
          <p:blipFill rotWithShape="1">
            <a:blip r:embed="rId4">
              <a:alphaModFix/>
            </a:blip>
            <a:srcRect b="20430" l="19375" r="17493" t="38707"/>
            <a:stretch/>
          </p:blipFill>
          <p:spPr>
            <a:xfrm>
              <a:off x="6272525" y="0"/>
              <a:ext cx="2871476" cy="1394025"/>
            </a:xfrm>
            <a:prstGeom prst="rect">
              <a:avLst/>
            </a:prstGeom>
            <a:noFill/>
            <a:ln>
              <a:noFill/>
            </a:ln>
          </p:spPr>
        </p:pic>
        <p:sp>
          <p:nvSpPr>
            <p:cNvPr id="190" name="Google Shape;190;p27"/>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Bảo đảm an toàn</a:t>
            </a:r>
            <a:endParaRPr/>
          </a:p>
        </p:txBody>
      </p:sp>
      <p:sp>
        <p:nvSpPr>
          <p:cNvPr id="196" name="Google Shape;196;p28"/>
          <p:cNvSpPr txBox="1"/>
          <p:nvPr>
            <p:ph idx="1" type="body"/>
          </p:nvPr>
        </p:nvSpPr>
        <p:spPr>
          <a:xfrm>
            <a:off x="311700" y="1095325"/>
            <a:ext cx="2974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vi"/>
              <a:t>Sử dụng dịch vụ lưu trữ đám mây</a:t>
            </a:r>
            <a:endParaRPr/>
          </a:p>
        </p:txBody>
      </p:sp>
      <p:grpSp>
        <p:nvGrpSpPr>
          <p:cNvPr id="197" name="Google Shape;197;p28"/>
          <p:cNvGrpSpPr/>
          <p:nvPr/>
        </p:nvGrpSpPr>
        <p:grpSpPr>
          <a:xfrm>
            <a:off x="6272525" y="0"/>
            <a:ext cx="2871476" cy="1394025"/>
            <a:chOff x="6272525" y="0"/>
            <a:chExt cx="2871476" cy="1394025"/>
          </a:xfrm>
        </p:grpSpPr>
        <p:pic>
          <p:nvPicPr>
            <p:cNvPr id="198" name="Google Shape;198;p28"/>
            <p:cNvPicPr preferRelativeResize="0"/>
            <p:nvPr/>
          </p:nvPicPr>
          <p:blipFill rotWithShape="1">
            <a:blip r:embed="rId3">
              <a:alphaModFix/>
            </a:blip>
            <a:srcRect b="20430" l="19375" r="17493" t="38707"/>
            <a:stretch/>
          </p:blipFill>
          <p:spPr>
            <a:xfrm>
              <a:off x="6272525" y="0"/>
              <a:ext cx="2871476" cy="1394025"/>
            </a:xfrm>
            <a:prstGeom prst="rect">
              <a:avLst/>
            </a:prstGeom>
            <a:noFill/>
            <a:ln>
              <a:noFill/>
            </a:ln>
          </p:spPr>
        </p:pic>
        <p:sp>
          <p:nvSpPr>
            <p:cNvPr id="199" name="Google Shape;199;p28"/>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pic>
        <p:nvPicPr>
          <p:cNvPr id="200" name="Google Shape;200;p28"/>
          <p:cNvPicPr preferRelativeResize="0"/>
          <p:nvPr/>
        </p:nvPicPr>
        <p:blipFill>
          <a:blip r:embed="rId4">
            <a:alphaModFix/>
          </a:blip>
          <a:stretch>
            <a:fillRect/>
          </a:stretch>
        </p:blipFill>
        <p:spPr>
          <a:xfrm>
            <a:off x="4057875" y="1441100"/>
            <a:ext cx="4774425" cy="286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161"/>
        </a:solidFill>
      </p:bgPr>
    </p:bg>
    <p:spTree>
      <p:nvGrpSpPr>
        <p:cNvPr id="204" name="Shape 204"/>
        <p:cNvGrpSpPr/>
        <p:nvPr/>
      </p:nvGrpSpPr>
      <p:grpSpPr>
        <a:xfrm>
          <a:off x="0" y="0"/>
          <a:ext cx="0" cy="0"/>
          <a:chOff x="0" y="0"/>
          <a:chExt cx="0" cy="0"/>
        </a:xfrm>
      </p:grpSpPr>
      <p:pic>
        <p:nvPicPr>
          <p:cNvPr id="205" name="Google Shape;205;p29"/>
          <p:cNvPicPr preferRelativeResize="0"/>
          <p:nvPr/>
        </p:nvPicPr>
        <p:blipFill rotWithShape="1">
          <a:blip r:embed="rId3">
            <a:alphaModFix/>
          </a:blip>
          <a:srcRect b="18040" l="17484" r="16760" t="36869"/>
          <a:stretch/>
        </p:blipFill>
        <p:spPr>
          <a:xfrm>
            <a:off x="1370450" y="612079"/>
            <a:ext cx="6403100" cy="3293300"/>
          </a:xfrm>
          <a:prstGeom prst="rect">
            <a:avLst/>
          </a:prstGeom>
          <a:noFill/>
          <a:ln>
            <a:noFill/>
          </a:ln>
        </p:spPr>
      </p:pic>
      <p:sp>
        <p:nvSpPr>
          <p:cNvPr id="206" name="Google Shape;206;p29"/>
          <p:cNvSpPr txBox="1"/>
          <p:nvPr>
            <p:ph type="title"/>
          </p:nvPr>
        </p:nvSpPr>
        <p:spPr>
          <a:xfrm>
            <a:off x="2227200" y="2104325"/>
            <a:ext cx="4689600" cy="80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vi" sz="4300">
                <a:solidFill>
                  <a:srgbClr val="322D35"/>
                </a:solidFill>
                <a:latin typeface="Oswald"/>
                <a:ea typeface="Oswald"/>
                <a:cs typeface="Oswald"/>
                <a:sym typeface="Oswald"/>
              </a:rPr>
              <a:t>ứng dụng</a:t>
            </a:r>
            <a:endParaRPr sz="4300">
              <a:solidFill>
                <a:srgbClr val="322D35"/>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grpSp>
        <p:nvGrpSpPr>
          <p:cNvPr id="211" name="Google Shape;211;p30"/>
          <p:cNvGrpSpPr/>
          <p:nvPr/>
        </p:nvGrpSpPr>
        <p:grpSpPr>
          <a:xfrm>
            <a:off x="6272525" y="0"/>
            <a:ext cx="2871476" cy="1394025"/>
            <a:chOff x="6272525" y="0"/>
            <a:chExt cx="2871476" cy="1394025"/>
          </a:xfrm>
        </p:grpSpPr>
        <p:pic>
          <p:nvPicPr>
            <p:cNvPr id="212" name="Google Shape;212;p30"/>
            <p:cNvPicPr preferRelativeResize="0"/>
            <p:nvPr/>
          </p:nvPicPr>
          <p:blipFill rotWithShape="1">
            <a:blip r:embed="rId3">
              <a:alphaModFix/>
            </a:blip>
            <a:srcRect b="20430" l="19375" r="17493" t="38707"/>
            <a:stretch/>
          </p:blipFill>
          <p:spPr>
            <a:xfrm>
              <a:off x="6272525" y="0"/>
              <a:ext cx="2871476" cy="1394025"/>
            </a:xfrm>
            <a:prstGeom prst="rect">
              <a:avLst/>
            </a:prstGeom>
            <a:noFill/>
            <a:ln>
              <a:noFill/>
            </a:ln>
          </p:spPr>
        </p:pic>
        <p:sp>
          <p:nvSpPr>
            <p:cNvPr id="213" name="Google Shape;213;p30"/>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pic>
        <p:nvPicPr>
          <p:cNvPr id="214" name="Google Shape;214;p30"/>
          <p:cNvPicPr preferRelativeResize="0"/>
          <p:nvPr/>
        </p:nvPicPr>
        <p:blipFill rotWithShape="1">
          <a:blip r:embed="rId4">
            <a:alphaModFix/>
          </a:blip>
          <a:srcRect b="20879" l="0" r="0" t="0"/>
          <a:stretch/>
        </p:blipFill>
        <p:spPr>
          <a:xfrm>
            <a:off x="1155950" y="1281150"/>
            <a:ext cx="2159999" cy="1707510"/>
          </a:xfrm>
          <a:prstGeom prst="rect">
            <a:avLst/>
          </a:prstGeom>
          <a:noFill/>
          <a:ln>
            <a:noFill/>
          </a:ln>
        </p:spPr>
      </p:pic>
      <p:sp>
        <p:nvSpPr>
          <p:cNvPr id="215" name="Google Shape;215;p30"/>
          <p:cNvSpPr txBox="1"/>
          <p:nvPr>
            <p:ph type="title"/>
          </p:nvPr>
        </p:nvSpPr>
        <p:spPr>
          <a:xfrm>
            <a:off x="1228250" y="2988650"/>
            <a:ext cx="20154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latin typeface="Oswald"/>
                <a:ea typeface="Oswald"/>
                <a:cs typeface="Oswald"/>
                <a:sym typeface="Oswald"/>
              </a:rPr>
              <a:t>ứng dụng</a:t>
            </a:r>
            <a:endParaRPr>
              <a:latin typeface="Oswald"/>
              <a:ea typeface="Oswald"/>
              <a:cs typeface="Oswald"/>
              <a:sym typeface="Oswald"/>
            </a:endParaRPr>
          </a:p>
        </p:txBody>
      </p:sp>
      <p:sp>
        <p:nvSpPr>
          <p:cNvPr id="216" name="Google Shape;216;p30"/>
          <p:cNvSpPr txBox="1"/>
          <p:nvPr>
            <p:ph idx="1" type="body"/>
          </p:nvPr>
        </p:nvSpPr>
        <p:spPr>
          <a:xfrm>
            <a:off x="3442425" y="1612725"/>
            <a:ext cx="5167500" cy="2088600"/>
          </a:xfrm>
          <a:prstGeom prst="rect">
            <a:avLst/>
          </a:prstGeom>
        </p:spPr>
        <p:txBody>
          <a:bodyPr anchorCtr="0" anchor="ctr" bIns="91425" lIns="91425" spcFirstLastPara="1" rIns="91425" wrap="square" tIns="91425">
            <a:noAutofit/>
          </a:bodyPr>
          <a:lstStyle/>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Đặt ứng dụng ở vị trí dễ tìm</a:t>
            </a:r>
            <a:endParaRPr sz="2500">
              <a:solidFill>
                <a:schemeClr val="dk1"/>
              </a:solidFill>
            </a:endParaRPr>
          </a:p>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Xóa ứng dụng không cần thiết</a:t>
            </a:r>
            <a:endParaRPr sz="2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1"/>
          <p:cNvPicPr preferRelativeResize="0"/>
          <p:nvPr/>
        </p:nvPicPr>
        <p:blipFill>
          <a:blip r:embed="rId3">
            <a:alphaModFix/>
          </a:blip>
          <a:stretch>
            <a:fillRect/>
          </a:stretch>
        </p:blipFill>
        <p:spPr>
          <a:xfrm>
            <a:off x="2226438" y="-152400"/>
            <a:ext cx="4691126" cy="3518350"/>
          </a:xfrm>
          <a:prstGeom prst="rect">
            <a:avLst/>
          </a:prstGeom>
          <a:noFill/>
          <a:ln>
            <a:noFill/>
          </a:ln>
        </p:spPr>
      </p:pic>
      <p:sp>
        <p:nvSpPr>
          <p:cNvPr id="222" name="Google Shape;222;p31"/>
          <p:cNvSpPr txBox="1"/>
          <p:nvPr>
            <p:ph type="title"/>
          </p:nvPr>
        </p:nvSpPr>
        <p:spPr>
          <a:xfrm>
            <a:off x="311700" y="27623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vi" sz="6000">
                <a:solidFill>
                  <a:srgbClr val="06994C"/>
                </a:solidFill>
                <a:latin typeface="Amatic SC"/>
                <a:ea typeface="Amatic SC"/>
                <a:cs typeface="Amatic SC"/>
                <a:sym typeface="Amatic SC"/>
              </a:rPr>
              <a:t>thực hành trực tiếp trên máy</a:t>
            </a:r>
            <a:endParaRPr b="1" sz="6000">
              <a:solidFill>
                <a:srgbClr val="06994C"/>
              </a:solidFill>
              <a:latin typeface="Amatic SC"/>
              <a:ea typeface="Amatic SC"/>
              <a:cs typeface="Amatic SC"/>
              <a:sym typeface="Amatic S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AD3F"/>
        </a:solidFill>
      </p:bgPr>
    </p:bg>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1757250" y="1182863"/>
            <a:ext cx="5280826" cy="3960626"/>
          </a:xfrm>
          <a:prstGeom prst="rect">
            <a:avLst/>
          </a:prstGeom>
          <a:noFill/>
          <a:ln>
            <a:noFill/>
          </a:ln>
        </p:spPr>
      </p:pic>
      <p:sp>
        <p:nvSpPr>
          <p:cNvPr id="65" name="Google Shape;65;p14"/>
          <p:cNvSpPr/>
          <p:nvPr/>
        </p:nvSpPr>
        <p:spPr>
          <a:xfrm>
            <a:off x="1252850" y="481050"/>
            <a:ext cx="6577200" cy="805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vi" sz="2400">
                <a:solidFill>
                  <a:srgbClr val="8E7CC3"/>
                </a:solidFill>
                <a:latin typeface="Oswald"/>
                <a:ea typeface="Oswald"/>
                <a:cs typeface="Oswald"/>
                <a:sym typeface="Oswald"/>
              </a:rPr>
              <a:t>Vì sao cần</a:t>
            </a:r>
            <a:r>
              <a:rPr lang="vi" sz="2400">
                <a:solidFill>
                  <a:srgbClr val="666666"/>
                </a:solidFill>
                <a:latin typeface="Oswald"/>
                <a:ea typeface="Oswald"/>
                <a:cs typeface="Oswald"/>
                <a:sym typeface="Oswald"/>
              </a:rPr>
              <a:t> </a:t>
            </a:r>
            <a:r>
              <a:rPr lang="vi" sz="2400">
                <a:solidFill>
                  <a:srgbClr val="351C75"/>
                </a:solidFill>
                <a:latin typeface="Oswald"/>
                <a:ea typeface="Oswald"/>
                <a:cs typeface="Oswald"/>
                <a:sym typeface="Oswald"/>
              </a:rPr>
              <a:t>5S máy tính</a:t>
            </a:r>
            <a:r>
              <a:rPr lang="vi" sz="2400">
                <a:solidFill>
                  <a:srgbClr val="666666"/>
                </a:solidFill>
                <a:latin typeface="Oswald"/>
                <a:ea typeface="Oswald"/>
                <a:cs typeface="Oswald"/>
                <a:sym typeface="Oswald"/>
              </a:rPr>
              <a:t> </a:t>
            </a:r>
            <a:r>
              <a:rPr lang="vi" sz="2400">
                <a:solidFill>
                  <a:srgbClr val="8E7CC3"/>
                </a:solidFill>
                <a:latin typeface="Oswald"/>
                <a:ea typeface="Oswald"/>
                <a:cs typeface="Oswald"/>
                <a:sym typeface="Oswald"/>
              </a:rPr>
              <a:t>khi mọi thứ có vẻ đang tốt?</a:t>
            </a:r>
            <a:endParaRPr sz="2400">
              <a:solidFill>
                <a:srgbClr val="8E7CC3"/>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2"/>
          <p:cNvPicPr preferRelativeResize="0"/>
          <p:nvPr/>
        </p:nvPicPr>
        <p:blipFill>
          <a:blip r:embed="rId3">
            <a:alphaModFix/>
          </a:blip>
          <a:stretch>
            <a:fillRect/>
          </a:stretch>
        </p:blipFill>
        <p:spPr>
          <a:xfrm>
            <a:off x="231325" y="177324"/>
            <a:ext cx="5807675" cy="3885950"/>
          </a:xfrm>
          <a:prstGeom prst="rect">
            <a:avLst/>
          </a:prstGeom>
          <a:noFill/>
          <a:ln>
            <a:noFill/>
          </a:ln>
        </p:spPr>
      </p:pic>
      <p:grpSp>
        <p:nvGrpSpPr>
          <p:cNvPr id="228" name="Google Shape;228;p32"/>
          <p:cNvGrpSpPr/>
          <p:nvPr/>
        </p:nvGrpSpPr>
        <p:grpSpPr>
          <a:xfrm>
            <a:off x="6272525" y="0"/>
            <a:ext cx="2871476" cy="1394025"/>
            <a:chOff x="6272525" y="0"/>
            <a:chExt cx="2871476" cy="1394025"/>
          </a:xfrm>
        </p:grpSpPr>
        <p:pic>
          <p:nvPicPr>
            <p:cNvPr id="229" name="Google Shape;229;p32"/>
            <p:cNvPicPr preferRelativeResize="0"/>
            <p:nvPr/>
          </p:nvPicPr>
          <p:blipFill rotWithShape="1">
            <a:blip r:embed="rId4">
              <a:alphaModFix/>
            </a:blip>
            <a:srcRect b="20430" l="19375" r="17493" t="38707"/>
            <a:stretch/>
          </p:blipFill>
          <p:spPr>
            <a:xfrm>
              <a:off x="6272525" y="0"/>
              <a:ext cx="2871476" cy="1394025"/>
            </a:xfrm>
            <a:prstGeom prst="rect">
              <a:avLst/>
            </a:prstGeom>
            <a:noFill/>
            <a:ln>
              <a:noFill/>
            </a:ln>
          </p:spPr>
        </p:pic>
        <p:sp>
          <p:nvSpPr>
            <p:cNvPr id="230" name="Google Shape;230;p32"/>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sp>
        <p:nvSpPr>
          <p:cNvPr id="231" name="Google Shape;231;p3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a:t>Ví dụ về sắp xếp ứng dụng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161"/>
        </a:solidFill>
      </p:bgPr>
    </p:bg>
    <p:spTree>
      <p:nvGrpSpPr>
        <p:cNvPr id="235" name="Shape 235"/>
        <p:cNvGrpSpPr/>
        <p:nvPr/>
      </p:nvGrpSpPr>
      <p:grpSpPr>
        <a:xfrm>
          <a:off x="0" y="0"/>
          <a:ext cx="0" cy="0"/>
          <a:chOff x="0" y="0"/>
          <a:chExt cx="0" cy="0"/>
        </a:xfrm>
      </p:grpSpPr>
      <p:pic>
        <p:nvPicPr>
          <p:cNvPr id="236" name="Google Shape;236;p33"/>
          <p:cNvPicPr preferRelativeResize="0"/>
          <p:nvPr/>
        </p:nvPicPr>
        <p:blipFill rotWithShape="1">
          <a:blip r:embed="rId3">
            <a:alphaModFix/>
          </a:blip>
          <a:srcRect b="18040" l="17484" r="16760" t="36869"/>
          <a:stretch/>
        </p:blipFill>
        <p:spPr>
          <a:xfrm>
            <a:off x="1370450" y="612079"/>
            <a:ext cx="6403100" cy="3293300"/>
          </a:xfrm>
          <a:prstGeom prst="rect">
            <a:avLst/>
          </a:prstGeom>
          <a:noFill/>
          <a:ln>
            <a:noFill/>
          </a:ln>
        </p:spPr>
      </p:pic>
      <p:sp>
        <p:nvSpPr>
          <p:cNvPr id="237" name="Google Shape;237;p33"/>
          <p:cNvSpPr txBox="1"/>
          <p:nvPr>
            <p:ph type="title"/>
          </p:nvPr>
        </p:nvSpPr>
        <p:spPr>
          <a:xfrm>
            <a:off x="2227200" y="2089525"/>
            <a:ext cx="4689600" cy="80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vi" sz="4300">
                <a:solidFill>
                  <a:srgbClr val="322D35"/>
                </a:solidFill>
                <a:latin typeface="Oswald"/>
                <a:ea typeface="Oswald"/>
                <a:cs typeface="Oswald"/>
                <a:sym typeface="Oswald"/>
              </a:rPr>
              <a:t>trình duyệt web</a:t>
            </a:r>
            <a:endParaRPr sz="4300">
              <a:solidFill>
                <a:srgbClr val="322D35"/>
              </a:solidFill>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1" name="Shape 241"/>
        <p:cNvGrpSpPr/>
        <p:nvPr/>
      </p:nvGrpSpPr>
      <p:grpSpPr>
        <a:xfrm>
          <a:off x="0" y="0"/>
          <a:ext cx="0" cy="0"/>
          <a:chOff x="0" y="0"/>
          <a:chExt cx="0" cy="0"/>
        </a:xfrm>
      </p:grpSpPr>
      <p:grpSp>
        <p:nvGrpSpPr>
          <p:cNvPr id="242" name="Google Shape;242;p34"/>
          <p:cNvGrpSpPr/>
          <p:nvPr/>
        </p:nvGrpSpPr>
        <p:grpSpPr>
          <a:xfrm>
            <a:off x="6272525" y="0"/>
            <a:ext cx="2871476" cy="1394025"/>
            <a:chOff x="6272525" y="0"/>
            <a:chExt cx="2871476" cy="1394025"/>
          </a:xfrm>
        </p:grpSpPr>
        <p:pic>
          <p:nvPicPr>
            <p:cNvPr id="243" name="Google Shape;243;p34"/>
            <p:cNvPicPr preferRelativeResize="0"/>
            <p:nvPr/>
          </p:nvPicPr>
          <p:blipFill rotWithShape="1">
            <a:blip r:embed="rId3">
              <a:alphaModFix/>
            </a:blip>
            <a:srcRect b="20430" l="19375" r="17493" t="38707"/>
            <a:stretch/>
          </p:blipFill>
          <p:spPr>
            <a:xfrm>
              <a:off x="6272525" y="0"/>
              <a:ext cx="2871476" cy="1394025"/>
            </a:xfrm>
            <a:prstGeom prst="rect">
              <a:avLst/>
            </a:prstGeom>
            <a:noFill/>
            <a:ln>
              <a:noFill/>
            </a:ln>
          </p:spPr>
        </p:pic>
        <p:sp>
          <p:nvSpPr>
            <p:cNvPr id="244" name="Google Shape;244;p34"/>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sp>
        <p:nvSpPr>
          <p:cNvPr id="245" name="Google Shape;245;p34"/>
          <p:cNvSpPr txBox="1"/>
          <p:nvPr>
            <p:ph type="title"/>
          </p:nvPr>
        </p:nvSpPr>
        <p:spPr>
          <a:xfrm>
            <a:off x="1152050" y="2988650"/>
            <a:ext cx="2015400" cy="856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latin typeface="Oswald"/>
                <a:ea typeface="Oswald"/>
                <a:cs typeface="Oswald"/>
                <a:sym typeface="Oswald"/>
              </a:rPr>
              <a:t>trình duyệt web &amp; email</a:t>
            </a:r>
            <a:endParaRPr>
              <a:latin typeface="Oswald"/>
              <a:ea typeface="Oswald"/>
              <a:cs typeface="Oswald"/>
              <a:sym typeface="Oswald"/>
            </a:endParaRPr>
          </a:p>
        </p:txBody>
      </p:sp>
      <p:sp>
        <p:nvSpPr>
          <p:cNvPr id="246" name="Google Shape;246;p34"/>
          <p:cNvSpPr txBox="1"/>
          <p:nvPr>
            <p:ph idx="1" type="body"/>
          </p:nvPr>
        </p:nvSpPr>
        <p:spPr>
          <a:xfrm>
            <a:off x="3420225" y="1242700"/>
            <a:ext cx="5167500" cy="2088600"/>
          </a:xfrm>
          <a:prstGeom prst="rect">
            <a:avLst/>
          </a:prstGeom>
        </p:spPr>
        <p:txBody>
          <a:bodyPr anchorCtr="0" anchor="ctr" bIns="91425" lIns="91425" spcFirstLastPara="1" rIns="91425" wrap="square" tIns="91425">
            <a:noAutofit/>
          </a:bodyPr>
          <a:lstStyle/>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Đặt bookmark trang web</a:t>
            </a:r>
            <a:endParaRPr sz="2500">
              <a:solidFill>
                <a:schemeClr val="dk1"/>
              </a:solidFill>
            </a:endParaRPr>
          </a:p>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Lưu giữ tài khoản đăng nhập</a:t>
            </a:r>
            <a:endParaRPr sz="2500">
              <a:solidFill>
                <a:schemeClr val="dk1"/>
              </a:solidFill>
            </a:endParaRPr>
          </a:p>
        </p:txBody>
      </p:sp>
      <p:pic>
        <p:nvPicPr>
          <p:cNvPr id="247" name="Google Shape;247;p34"/>
          <p:cNvPicPr preferRelativeResize="0"/>
          <p:nvPr/>
        </p:nvPicPr>
        <p:blipFill>
          <a:blip r:embed="rId4">
            <a:alphaModFix/>
          </a:blip>
          <a:stretch>
            <a:fillRect/>
          </a:stretch>
        </p:blipFill>
        <p:spPr>
          <a:xfrm>
            <a:off x="1079750" y="1163700"/>
            <a:ext cx="2160000" cy="17810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5"/>
          <p:cNvPicPr preferRelativeResize="0"/>
          <p:nvPr/>
        </p:nvPicPr>
        <p:blipFill rotWithShape="1">
          <a:blip r:embed="rId3">
            <a:alphaModFix/>
          </a:blip>
          <a:srcRect b="0" l="8900" r="23623" t="0"/>
          <a:stretch/>
        </p:blipFill>
        <p:spPr>
          <a:xfrm>
            <a:off x="831875" y="713150"/>
            <a:ext cx="6269325" cy="3216625"/>
          </a:xfrm>
          <a:prstGeom prst="rect">
            <a:avLst/>
          </a:prstGeom>
          <a:noFill/>
          <a:ln>
            <a:noFill/>
          </a:ln>
        </p:spPr>
      </p:pic>
      <p:grpSp>
        <p:nvGrpSpPr>
          <p:cNvPr id="253" name="Google Shape;253;p35"/>
          <p:cNvGrpSpPr/>
          <p:nvPr/>
        </p:nvGrpSpPr>
        <p:grpSpPr>
          <a:xfrm>
            <a:off x="6272525" y="0"/>
            <a:ext cx="2871476" cy="1394025"/>
            <a:chOff x="6272525" y="0"/>
            <a:chExt cx="2871476" cy="1394025"/>
          </a:xfrm>
        </p:grpSpPr>
        <p:pic>
          <p:nvPicPr>
            <p:cNvPr id="254" name="Google Shape;254;p35"/>
            <p:cNvPicPr preferRelativeResize="0"/>
            <p:nvPr/>
          </p:nvPicPr>
          <p:blipFill rotWithShape="1">
            <a:blip r:embed="rId4">
              <a:alphaModFix/>
            </a:blip>
            <a:srcRect b="20430" l="19375" r="17493" t="38707"/>
            <a:stretch/>
          </p:blipFill>
          <p:spPr>
            <a:xfrm>
              <a:off x="6272525" y="0"/>
              <a:ext cx="2871476" cy="1394025"/>
            </a:xfrm>
            <a:prstGeom prst="rect">
              <a:avLst/>
            </a:prstGeom>
            <a:noFill/>
            <a:ln>
              <a:noFill/>
            </a:ln>
          </p:spPr>
        </p:pic>
        <p:sp>
          <p:nvSpPr>
            <p:cNvPr id="255" name="Google Shape;255;p35"/>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sp>
        <p:nvSpPr>
          <p:cNvPr id="256" name="Google Shape;256;p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a:t>Ví dụ về bookmark trên chrome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6"/>
          <p:cNvPicPr preferRelativeResize="0"/>
          <p:nvPr/>
        </p:nvPicPr>
        <p:blipFill>
          <a:blip r:embed="rId3">
            <a:alphaModFix/>
          </a:blip>
          <a:stretch>
            <a:fillRect/>
          </a:stretch>
        </p:blipFill>
        <p:spPr>
          <a:xfrm>
            <a:off x="2226438" y="-152400"/>
            <a:ext cx="4691126" cy="3518350"/>
          </a:xfrm>
          <a:prstGeom prst="rect">
            <a:avLst/>
          </a:prstGeom>
          <a:noFill/>
          <a:ln>
            <a:noFill/>
          </a:ln>
        </p:spPr>
      </p:pic>
      <p:sp>
        <p:nvSpPr>
          <p:cNvPr id="262" name="Google Shape;262;p36"/>
          <p:cNvSpPr txBox="1"/>
          <p:nvPr>
            <p:ph type="title"/>
          </p:nvPr>
        </p:nvSpPr>
        <p:spPr>
          <a:xfrm>
            <a:off x="311700" y="27623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vi" sz="6000">
                <a:solidFill>
                  <a:srgbClr val="06994C"/>
                </a:solidFill>
                <a:latin typeface="Amatic SC"/>
                <a:ea typeface="Amatic SC"/>
                <a:cs typeface="Amatic SC"/>
                <a:sym typeface="Amatic SC"/>
              </a:rPr>
              <a:t>thực hành trực tiếp trên máy</a:t>
            </a:r>
            <a:endParaRPr b="1" sz="6000">
              <a:solidFill>
                <a:srgbClr val="06994C"/>
              </a:solidFill>
              <a:latin typeface="Amatic SC"/>
              <a:ea typeface="Amatic SC"/>
              <a:cs typeface="Amatic SC"/>
              <a:sym typeface="Amatic S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6" name="Shape 266"/>
        <p:cNvGrpSpPr/>
        <p:nvPr/>
      </p:nvGrpSpPr>
      <p:grpSpPr>
        <a:xfrm>
          <a:off x="0" y="0"/>
          <a:ext cx="0" cy="0"/>
          <a:chOff x="0" y="0"/>
          <a:chExt cx="0" cy="0"/>
        </a:xfrm>
      </p:grpSpPr>
      <p:grpSp>
        <p:nvGrpSpPr>
          <p:cNvPr id="267" name="Google Shape;267;p37"/>
          <p:cNvGrpSpPr/>
          <p:nvPr/>
        </p:nvGrpSpPr>
        <p:grpSpPr>
          <a:xfrm>
            <a:off x="6272525" y="0"/>
            <a:ext cx="2871476" cy="1394025"/>
            <a:chOff x="6272525" y="0"/>
            <a:chExt cx="2871476" cy="1394025"/>
          </a:xfrm>
        </p:grpSpPr>
        <p:pic>
          <p:nvPicPr>
            <p:cNvPr id="268" name="Google Shape;268;p37"/>
            <p:cNvPicPr preferRelativeResize="0"/>
            <p:nvPr/>
          </p:nvPicPr>
          <p:blipFill rotWithShape="1">
            <a:blip r:embed="rId3">
              <a:alphaModFix/>
            </a:blip>
            <a:srcRect b="20430" l="19375" r="17493" t="38707"/>
            <a:stretch/>
          </p:blipFill>
          <p:spPr>
            <a:xfrm>
              <a:off x="6272525" y="0"/>
              <a:ext cx="2871476" cy="1394025"/>
            </a:xfrm>
            <a:prstGeom prst="rect">
              <a:avLst/>
            </a:prstGeom>
            <a:noFill/>
            <a:ln>
              <a:noFill/>
            </a:ln>
          </p:spPr>
        </p:pic>
        <p:sp>
          <p:nvSpPr>
            <p:cNvPr id="269" name="Google Shape;269;p37"/>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sp>
        <p:nvSpPr>
          <p:cNvPr id="270" name="Google Shape;270;p37"/>
          <p:cNvSpPr txBox="1"/>
          <p:nvPr>
            <p:ph type="title"/>
          </p:nvPr>
        </p:nvSpPr>
        <p:spPr>
          <a:xfrm>
            <a:off x="1481025" y="3090775"/>
            <a:ext cx="2397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latin typeface="Oswald"/>
                <a:ea typeface="Oswald"/>
                <a:cs typeface="Oswald"/>
                <a:sym typeface="Oswald"/>
              </a:rPr>
              <a:t>Sử dụng email</a:t>
            </a:r>
            <a:endParaRPr>
              <a:latin typeface="Oswald"/>
              <a:ea typeface="Oswald"/>
              <a:cs typeface="Oswald"/>
              <a:sym typeface="Oswald"/>
            </a:endParaRPr>
          </a:p>
        </p:txBody>
      </p:sp>
      <p:sp>
        <p:nvSpPr>
          <p:cNvPr id="271" name="Google Shape;271;p37"/>
          <p:cNvSpPr txBox="1"/>
          <p:nvPr>
            <p:ph idx="1" type="body"/>
          </p:nvPr>
        </p:nvSpPr>
        <p:spPr>
          <a:xfrm>
            <a:off x="3951975" y="1152475"/>
            <a:ext cx="3870900" cy="2511000"/>
          </a:xfrm>
          <a:prstGeom prst="rect">
            <a:avLst/>
          </a:prstGeom>
        </p:spPr>
        <p:txBody>
          <a:bodyPr anchorCtr="0" anchor="ctr" bIns="91425" lIns="91425" spcFirstLastPara="1" rIns="91425" wrap="square" tIns="91425">
            <a:normAutofit/>
          </a:bodyPr>
          <a:lstStyle/>
          <a:p>
            <a:pPr indent="-355600" lvl="0" marL="457200" rtl="0" algn="l">
              <a:spcBef>
                <a:spcPts val="0"/>
              </a:spcBef>
              <a:spcAft>
                <a:spcPts val="0"/>
              </a:spcAft>
              <a:buClr>
                <a:schemeClr val="dk1"/>
              </a:buClr>
              <a:buSzPts val="2000"/>
              <a:buAutoNum type="arabicPeriod"/>
            </a:pPr>
            <a:r>
              <a:rPr lang="vi" sz="2000">
                <a:solidFill>
                  <a:schemeClr val="dk1"/>
                </a:solidFill>
              </a:rPr>
              <a:t>Phân loại và gán nhãn email rõ ràng, chính xác, khoa học</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vi" sz="2000">
                <a:solidFill>
                  <a:schemeClr val="dk1"/>
                </a:solidFill>
              </a:rPr>
              <a:t>Trình bày email đầy đủ nội dung</a:t>
            </a:r>
            <a:endParaRPr sz="2000">
              <a:solidFill>
                <a:schemeClr val="dk1"/>
              </a:solidFill>
            </a:endParaRPr>
          </a:p>
        </p:txBody>
      </p:sp>
      <p:pic>
        <p:nvPicPr>
          <p:cNvPr id="272" name="Google Shape;272;p37"/>
          <p:cNvPicPr preferRelativeResize="0"/>
          <p:nvPr/>
        </p:nvPicPr>
        <p:blipFill>
          <a:blip r:embed="rId4">
            <a:alphaModFix/>
          </a:blip>
          <a:stretch>
            <a:fillRect/>
          </a:stretch>
        </p:blipFill>
        <p:spPr>
          <a:xfrm>
            <a:off x="1599525" y="1188800"/>
            <a:ext cx="2160000" cy="19019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8"/>
          <p:cNvPicPr preferRelativeResize="0"/>
          <p:nvPr/>
        </p:nvPicPr>
        <p:blipFill rotWithShape="1">
          <a:blip r:embed="rId3">
            <a:alphaModFix/>
          </a:blip>
          <a:srcRect b="10849" l="0" r="31228" t="0"/>
          <a:stretch/>
        </p:blipFill>
        <p:spPr>
          <a:xfrm>
            <a:off x="152400" y="639100"/>
            <a:ext cx="6079001" cy="3446100"/>
          </a:xfrm>
          <a:prstGeom prst="rect">
            <a:avLst/>
          </a:prstGeom>
          <a:noFill/>
          <a:ln>
            <a:noFill/>
          </a:ln>
        </p:spPr>
      </p:pic>
      <p:cxnSp>
        <p:nvCxnSpPr>
          <p:cNvPr id="278" name="Google Shape;278;p38"/>
          <p:cNvCxnSpPr>
            <a:endCxn id="279" idx="1"/>
          </p:cNvCxnSpPr>
          <p:nvPr/>
        </p:nvCxnSpPr>
        <p:spPr>
          <a:xfrm>
            <a:off x="5276763" y="2212950"/>
            <a:ext cx="1386300" cy="999000"/>
          </a:xfrm>
          <a:prstGeom prst="straightConnector1">
            <a:avLst/>
          </a:prstGeom>
          <a:noFill/>
          <a:ln cap="flat" cmpd="sng" w="19050">
            <a:solidFill>
              <a:schemeClr val="dk2"/>
            </a:solidFill>
            <a:prstDash val="solid"/>
            <a:round/>
            <a:headEnd len="med" w="med" type="oval"/>
            <a:tailEnd len="med" w="med" type="triangle"/>
          </a:ln>
        </p:spPr>
      </p:cxnSp>
      <p:sp>
        <p:nvSpPr>
          <p:cNvPr id="279" name="Google Shape;279;p38"/>
          <p:cNvSpPr/>
          <p:nvPr/>
        </p:nvSpPr>
        <p:spPr>
          <a:xfrm>
            <a:off x="6663063" y="2893650"/>
            <a:ext cx="2090400" cy="636600"/>
          </a:xfrm>
          <a:prstGeom prst="roundRect">
            <a:avLst>
              <a:gd fmla="val 50000"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a:solidFill>
                  <a:schemeClr val="lt1"/>
                </a:solidFill>
              </a:rPr>
              <a:t>Gán nhãn các địa chỉ thường liên lạc</a:t>
            </a:r>
            <a:endParaRPr>
              <a:solidFill>
                <a:schemeClr val="lt1"/>
              </a:solidFill>
            </a:endParaRPr>
          </a:p>
        </p:txBody>
      </p:sp>
      <p:grpSp>
        <p:nvGrpSpPr>
          <p:cNvPr id="280" name="Google Shape;280;p38"/>
          <p:cNvGrpSpPr/>
          <p:nvPr/>
        </p:nvGrpSpPr>
        <p:grpSpPr>
          <a:xfrm>
            <a:off x="6272525" y="0"/>
            <a:ext cx="2871476" cy="1394025"/>
            <a:chOff x="6272525" y="0"/>
            <a:chExt cx="2871476" cy="1394025"/>
          </a:xfrm>
        </p:grpSpPr>
        <p:pic>
          <p:nvPicPr>
            <p:cNvPr id="281" name="Google Shape;281;p38"/>
            <p:cNvPicPr preferRelativeResize="0"/>
            <p:nvPr/>
          </p:nvPicPr>
          <p:blipFill rotWithShape="1">
            <a:blip r:embed="rId4">
              <a:alphaModFix/>
            </a:blip>
            <a:srcRect b="20430" l="19375" r="17493" t="38707"/>
            <a:stretch/>
          </p:blipFill>
          <p:spPr>
            <a:xfrm>
              <a:off x="6272525" y="0"/>
              <a:ext cx="2871476" cy="1394025"/>
            </a:xfrm>
            <a:prstGeom prst="rect">
              <a:avLst/>
            </a:prstGeom>
            <a:noFill/>
            <a:ln>
              <a:noFill/>
            </a:ln>
          </p:spPr>
        </p:pic>
        <p:sp>
          <p:nvSpPr>
            <p:cNvPr id="282" name="Google Shape;282;p38"/>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sp>
        <p:nvSpPr>
          <p:cNvPr id="283" name="Google Shape;283;p3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a:t>Ví dụ về gán nhãn email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9"/>
          <p:cNvPicPr preferRelativeResize="0"/>
          <p:nvPr/>
        </p:nvPicPr>
        <p:blipFill>
          <a:blip r:embed="rId3">
            <a:alphaModFix/>
          </a:blip>
          <a:stretch>
            <a:fillRect/>
          </a:stretch>
        </p:blipFill>
        <p:spPr>
          <a:xfrm>
            <a:off x="316700" y="152400"/>
            <a:ext cx="4707419" cy="4838702"/>
          </a:xfrm>
          <a:prstGeom prst="rect">
            <a:avLst/>
          </a:prstGeom>
          <a:noFill/>
          <a:ln>
            <a:noFill/>
          </a:ln>
        </p:spPr>
      </p:pic>
      <p:cxnSp>
        <p:nvCxnSpPr>
          <p:cNvPr id="289" name="Google Shape;289;p39"/>
          <p:cNvCxnSpPr/>
          <p:nvPr/>
        </p:nvCxnSpPr>
        <p:spPr>
          <a:xfrm flipH="1" rot="10800000">
            <a:off x="2850350" y="421475"/>
            <a:ext cx="3036300" cy="192900"/>
          </a:xfrm>
          <a:prstGeom prst="straightConnector1">
            <a:avLst/>
          </a:prstGeom>
          <a:noFill/>
          <a:ln cap="flat" cmpd="sng" w="9525">
            <a:solidFill>
              <a:schemeClr val="dk2"/>
            </a:solidFill>
            <a:prstDash val="solid"/>
            <a:round/>
            <a:headEnd len="med" w="med" type="oval"/>
            <a:tailEnd len="med" w="med" type="triangle"/>
          </a:ln>
        </p:spPr>
      </p:cxnSp>
      <p:sp>
        <p:nvSpPr>
          <p:cNvPr id="290" name="Google Shape;290;p39"/>
          <p:cNvSpPr/>
          <p:nvPr/>
        </p:nvSpPr>
        <p:spPr>
          <a:xfrm>
            <a:off x="5886550" y="107150"/>
            <a:ext cx="2785800" cy="750000"/>
          </a:xfrm>
          <a:prstGeom prst="roundRect">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a:t>Kiểm tra chính xác địa chỉ gửi. Chú ý CC và BCC</a:t>
            </a:r>
            <a:endParaRPr/>
          </a:p>
        </p:txBody>
      </p:sp>
      <p:sp>
        <p:nvSpPr>
          <p:cNvPr id="291" name="Google Shape;291;p39"/>
          <p:cNvSpPr/>
          <p:nvPr/>
        </p:nvSpPr>
        <p:spPr>
          <a:xfrm>
            <a:off x="5886550" y="963250"/>
            <a:ext cx="2785800" cy="750000"/>
          </a:xfrm>
          <a:prstGeom prst="roundRect">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a:t>Đặt tiêu đề email rõ ràng, dễ dàng tìm kiếm trong tương lai</a:t>
            </a:r>
            <a:endParaRPr/>
          </a:p>
        </p:txBody>
      </p:sp>
      <p:sp>
        <p:nvSpPr>
          <p:cNvPr id="292" name="Google Shape;292;p39"/>
          <p:cNvSpPr/>
          <p:nvPr/>
        </p:nvSpPr>
        <p:spPr>
          <a:xfrm>
            <a:off x="5931800" y="1819350"/>
            <a:ext cx="2785800" cy="1238400"/>
          </a:xfrm>
          <a:prstGeom prst="roundRect">
            <a:avLst>
              <a:gd fmla="val 19990"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a:t>Ghi cụ thể người nhận, nếu quá nhiều người thì tốt nhất nên có danh sách những người nhận kèm theo</a:t>
            </a:r>
            <a:endParaRPr/>
          </a:p>
        </p:txBody>
      </p:sp>
      <p:sp>
        <p:nvSpPr>
          <p:cNvPr id="293" name="Google Shape;293;p39"/>
          <p:cNvSpPr/>
          <p:nvPr/>
        </p:nvSpPr>
        <p:spPr>
          <a:xfrm>
            <a:off x="5931800" y="3254900"/>
            <a:ext cx="2785800" cy="750000"/>
          </a:xfrm>
          <a:prstGeom prst="roundRect">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a:t>Nội dung email rõ ràng, mô tả những file đính kèm nếu có</a:t>
            </a:r>
            <a:endParaRPr/>
          </a:p>
        </p:txBody>
      </p:sp>
      <p:sp>
        <p:nvSpPr>
          <p:cNvPr id="294" name="Google Shape;294;p39"/>
          <p:cNvSpPr/>
          <p:nvPr/>
        </p:nvSpPr>
        <p:spPr>
          <a:xfrm>
            <a:off x="5931800" y="4202050"/>
            <a:ext cx="2785800" cy="750000"/>
          </a:xfrm>
          <a:prstGeom prst="roundRect">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a:t>Có phần thông tin để xác định xem ai là người gửi email</a:t>
            </a:r>
            <a:endParaRPr/>
          </a:p>
        </p:txBody>
      </p:sp>
      <p:cxnSp>
        <p:nvCxnSpPr>
          <p:cNvPr id="295" name="Google Shape;295;p39"/>
          <p:cNvCxnSpPr>
            <a:endCxn id="291" idx="1"/>
          </p:cNvCxnSpPr>
          <p:nvPr/>
        </p:nvCxnSpPr>
        <p:spPr>
          <a:xfrm>
            <a:off x="2343250" y="914350"/>
            <a:ext cx="3543300" cy="423900"/>
          </a:xfrm>
          <a:prstGeom prst="straightConnector1">
            <a:avLst/>
          </a:prstGeom>
          <a:noFill/>
          <a:ln cap="flat" cmpd="sng" w="9525">
            <a:solidFill>
              <a:schemeClr val="dk2"/>
            </a:solidFill>
            <a:prstDash val="solid"/>
            <a:round/>
            <a:headEnd len="med" w="med" type="oval"/>
            <a:tailEnd len="med" w="med" type="triangle"/>
          </a:ln>
        </p:spPr>
      </p:cxnSp>
      <p:cxnSp>
        <p:nvCxnSpPr>
          <p:cNvPr id="296" name="Google Shape;296;p39"/>
          <p:cNvCxnSpPr/>
          <p:nvPr/>
        </p:nvCxnSpPr>
        <p:spPr>
          <a:xfrm>
            <a:off x="1178725" y="1185875"/>
            <a:ext cx="4722000" cy="828600"/>
          </a:xfrm>
          <a:prstGeom prst="straightConnector1">
            <a:avLst/>
          </a:prstGeom>
          <a:noFill/>
          <a:ln cap="flat" cmpd="sng" w="9525">
            <a:solidFill>
              <a:schemeClr val="dk2"/>
            </a:solidFill>
            <a:prstDash val="solid"/>
            <a:round/>
            <a:headEnd len="med" w="med" type="oval"/>
            <a:tailEnd len="med" w="med" type="triangle"/>
          </a:ln>
        </p:spPr>
      </p:cxnSp>
      <p:cxnSp>
        <p:nvCxnSpPr>
          <p:cNvPr id="297" name="Google Shape;297;p39"/>
          <p:cNvCxnSpPr>
            <a:endCxn id="293" idx="1"/>
          </p:cNvCxnSpPr>
          <p:nvPr/>
        </p:nvCxnSpPr>
        <p:spPr>
          <a:xfrm>
            <a:off x="1007300" y="1400300"/>
            <a:ext cx="4924500" cy="2229600"/>
          </a:xfrm>
          <a:prstGeom prst="straightConnector1">
            <a:avLst/>
          </a:prstGeom>
          <a:noFill/>
          <a:ln cap="flat" cmpd="sng" w="9525">
            <a:solidFill>
              <a:schemeClr val="dk2"/>
            </a:solidFill>
            <a:prstDash val="solid"/>
            <a:round/>
            <a:headEnd len="med" w="med" type="oval"/>
            <a:tailEnd len="med" w="med" type="triangle"/>
          </a:ln>
        </p:spPr>
      </p:cxnSp>
      <p:cxnSp>
        <p:nvCxnSpPr>
          <p:cNvPr id="298" name="Google Shape;298;p39"/>
          <p:cNvCxnSpPr>
            <a:endCxn id="294" idx="1"/>
          </p:cNvCxnSpPr>
          <p:nvPr/>
        </p:nvCxnSpPr>
        <p:spPr>
          <a:xfrm>
            <a:off x="2643200" y="2943250"/>
            <a:ext cx="3288600" cy="1633800"/>
          </a:xfrm>
          <a:prstGeom prst="straightConnector1">
            <a:avLst/>
          </a:prstGeom>
          <a:noFill/>
          <a:ln cap="flat" cmpd="sng" w="9525">
            <a:solidFill>
              <a:schemeClr val="dk2"/>
            </a:solidFill>
            <a:prstDash val="solid"/>
            <a:round/>
            <a:headEnd len="med" w="med" type="oval"/>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0"/>
          <p:cNvPicPr preferRelativeResize="0"/>
          <p:nvPr/>
        </p:nvPicPr>
        <p:blipFill>
          <a:blip r:embed="rId3">
            <a:alphaModFix/>
          </a:blip>
          <a:stretch>
            <a:fillRect/>
          </a:stretch>
        </p:blipFill>
        <p:spPr>
          <a:xfrm>
            <a:off x="2226438" y="-152400"/>
            <a:ext cx="4691126" cy="3518350"/>
          </a:xfrm>
          <a:prstGeom prst="rect">
            <a:avLst/>
          </a:prstGeom>
          <a:noFill/>
          <a:ln>
            <a:noFill/>
          </a:ln>
        </p:spPr>
      </p:pic>
      <p:sp>
        <p:nvSpPr>
          <p:cNvPr id="304" name="Google Shape;304;p40"/>
          <p:cNvSpPr txBox="1"/>
          <p:nvPr>
            <p:ph type="title"/>
          </p:nvPr>
        </p:nvSpPr>
        <p:spPr>
          <a:xfrm>
            <a:off x="311700" y="27623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vi" sz="6000">
                <a:solidFill>
                  <a:srgbClr val="06994C"/>
                </a:solidFill>
                <a:latin typeface="Amatic SC"/>
                <a:ea typeface="Amatic SC"/>
                <a:cs typeface="Amatic SC"/>
                <a:sym typeface="Amatic SC"/>
              </a:rPr>
              <a:t>thực hành trực tiếp trên máy</a:t>
            </a:r>
            <a:endParaRPr b="1" sz="6000">
              <a:solidFill>
                <a:srgbClr val="06994C"/>
              </a:solidFill>
              <a:latin typeface="Amatic SC"/>
              <a:ea typeface="Amatic SC"/>
              <a:cs typeface="Amatic SC"/>
              <a:sym typeface="Amatic S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1"/>
          <p:cNvPicPr preferRelativeResize="0"/>
          <p:nvPr/>
        </p:nvPicPr>
        <p:blipFill>
          <a:blip r:embed="rId3">
            <a:alphaModFix/>
          </a:blip>
          <a:stretch>
            <a:fillRect/>
          </a:stretch>
        </p:blipFill>
        <p:spPr>
          <a:xfrm>
            <a:off x="2386901" y="0"/>
            <a:ext cx="4370200" cy="3277650"/>
          </a:xfrm>
          <a:prstGeom prst="rect">
            <a:avLst/>
          </a:prstGeom>
          <a:noFill/>
          <a:ln>
            <a:noFill/>
          </a:ln>
        </p:spPr>
      </p:pic>
      <p:sp>
        <p:nvSpPr>
          <p:cNvPr id="310" name="Google Shape;310;p41"/>
          <p:cNvSpPr txBox="1"/>
          <p:nvPr/>
        </p:nvSpPr>
        <p:spPr>
          <a:xfrm>
            <a:off x="1564938" y="2775625"/>
            <a:ext cx="6014100" cy="1369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7700">
                <a:solidFill>
                  <a:srgbClr val="0B5394"/>
                </a:solidFill>
                <a:latin typeface="Amatic SC"/>
                <a:ea typeface="Amatic SC"/>
                <a:cs typeface="Amatic SC"/>
                <a:sym typeface="Amatic SC"/>
              </a:rPr>
              <a:t>Cảm ơn đã theo dõi</a:t>
            </a:r>
            <a:endParaRPr b="1" sz="7700">
              <a:solidFill>
                <a:srgbClr val="0B5394"/>
              </a:solidFill>
              <a:latin typeface="Amatic SC"/>
              <a:ea typeface="Amatic SC"/>
              <a:cs typeface="Amatic SC"/>
              <a:sym typeface="Amatic SC"/>
            </a:endParaRPr>
          </a:p>
        </p:txBody>
      </p:sp>
      <p:sp>
        <p:nvSpPr>
          <p:cNvPr id="311" name="Google Shape;311;p41"/>
          <p:cNvSpPr txBox="1"/>
          <p:nvPr/>
        </p:nvSpPr>
        <p:spPr>
          <a:xfrm>
            <a:off x="1082714" y="3944625"/>
            <a:ext cx="697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200">
                <a:solidFill>
                  <a:srgbClr val="434343"/>
                </a:solidFill>
              </a:rPr>
              <a:t>thực hành 5s trong sử dụng máy tính / nguyễn hữu hiếu / 1nguyenhuuhieu@gmail.com</a:t>
            </a:r>
            <a:endParaRPr sz="12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2105050" y="0"/>
            <a:ext cx="4933876" cy="3700400"/>
          </a:xfrm>
          <a:prstGeom prst="rect">
            <a:avLst/>
          </a:prstGeom>
          <a:noFill/>
          <a:ln>
            <a:noFill/>
          </a:ln>
        </p:spPr>
      </p:pic>
      <p:sp>
        <p:nvSpPr>
          <p:cNvPr id="71" name="Google Shape;71;p15"/>
          <p:cNvSpPr/>
          <p:nvPr/>
        </p:nvSpPr>
        <p:spPr>
          <a:xfrm>
            <a:off x="257525" y="3479625"/>
            <a:ext cx="2035200" cy="7389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t>Thói quen sử dụng máy tính tốt hơn</a:t>
            </a:r>
            <a:endParaRPr sz="1200"/>
          </a:p>
        </p:txBody>
      </p:sp>
      <p:sp>
        <p:nvSpPr>
          <p:cNvPr id="72" name="Google Shape;72;p15"/>
          <p:cNvSpPr/>
          <p:nvPr/>
        </p:nvSpPr>
        <p:spPr>
          <a:xfrm>
            <a:off x="2455450" y="3479625"/>
            <a:ext cx="2035200" cy="7389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dk1"/>
                </a:solidFill>
              </a:rPr>
              <a:t>Dễ tìm kiếm thứ mình muốn hơn</a:t>
            </a:r>
            <a:endParaRPr sz="1200">
              <a:solidFill>
                <a:schemeClr val="dk1"/>
              </a:solidFill>
            </a:endParaRPr>
          </a:p>
        </p:txBody>
      </p:sp>
      <p:sp>
        <p:nvSpPr>
          <p:cNvPr id="73" name="Google Shape;73;p15"/>
          <p:cNvSpPr/>
          <p:nvPr/>
        </p:nvSpPr>
        <p:spPr>
          <a:xfrm>
            <a:off x="4653375" y="3479625"/>
            <a:ext cx="2035200" cy="7389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dk1"/>
                </a:solidFill>
              </a:rPr>
              <a:t>Sử dụng các công cụ trên máy tính hữu ích hơn</a:t>
            </a:r>
            <a:endParaRPr sz="1200">
              <a:solidFill>
                <a:schemeClr val="dk1"/>
              </a:solidFill>
            </a:endParaRPr>
          </a:p>
        </p:txBody>
      </p:sp>
      <p:sp>
        <p:nvSpPr>
          <p:cNvPr id="74" name="Google Shape;74;p15"/>
          <p:cNvSpPr/>
          <p:nvPr/>
        </p:nvSpPr>
        <p:spPr>
          <a:xfrm>
            <a:off x="6851300" y="3479625"/>
            <a:ext cx="2035200" cy="7389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dk1"/>
                </a:solidFill>
              </a:rPr>
              <a:t>An toàn khi sử dụng máy tính hơn</a:t>
            </a:r>
            <a:endParaRPr sz="1200">
              <a:solidFill>
                <a:schemeClr val="dk1"/>
              </a:solidFill>
            </a:endParaRPr>
          </a:p>
        </p:txBody>
      </p:sp>
      <p:sp>
        <p:nvSpPr>
          <p:cNvPr id="75" name="Google Shape;75;p15"/>
          <p:cNvSpPr txBox="1"/>
          <p:nvPr/>
        </p:nvSpPr>
        <p:spPr>
          <a:xfrm>
            <a:off x="1955838" y="377400"/>
            <a:ext cx="5232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3600">
                <a:solidFill>
                  <a:srgbClr val="666666"/>
                </a:solidFill>
                <a:latin typeface="Dancing Script"/>
                <a:ea typeface="Dancing Script"/>
                <a:cs typeface="Dancing Script"/>
                <a:sym typeface="Dancing Script"/>
              </a:rPr>
              <a:t>lợi ích của</a:t>
            </a:r>
            <a:r>
              <a:rPr b="1" lang="vi" sz="3600">
                <a:solidFill>
                  <a:srgbClr val="666666"/>
                </a:solidFill>
                <a:latin typeface="Oswald"/>
                <a:ea typeface="Oswald"/>
                <a:cs typeface="Oswald"/>
                <a:sym typeface="Oswald"/>
              </a:rPr>
              <a:t> </a:t>
            </a:r>
            <a:r>
              <a:rPr b="1" lang="vi" sz="3600">
                <a:solidFill>
                  <a:schemeClr val="dk1"/>
                </a:solidFill>
                <a:latin typeface="Oswald"/>
                <a:ea typeface="Oswald"/>
                <a:cs typeface="Oswald"/>
                <a:sym typeface="Oswald"/>
              </a:rPr>
              <a:t>5S MÁY TÍNH</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aphicFrame>
        <p:nvGraphicFramePr>
          <p:cNvPr id="316" name="Google Shape;316;p42"/>
          <p:cNvGraphicFramePr/>
          <p:nvPr/>
        </p:nvGraphicFramePr>
        <p:xfrm>
          <a:off x="1349800" y="140315"/>
          <a:ext cx="3000000" cy="3000000"/>
        </p:xfrm>
        <a:graphic>
          <a:graphicData uri="http://schemas.openxmlformats.org/drawingml/2006/table">
            <a:tbl>
              <a:tblPr>
                <a:noFill/>
                <a:tableStyleId>{1CF86FB3-E0C0-4725-B511-212C7335BF36}</a:tableStyleId>
              </a:tblPr>
              <a:tblGrid>
                <a:gridCol w="1011650"/>
                <a:gridCol w="3520650"/>
                <a:gridCol w="1912075"/>
              </a:tblGrid>
              <a:tr h="242725">
                <a:tc>
                  <a:txBody>
                    <a:bodyPr/>
                    <a:lstStyle/>
                    <a:p>
                      <a:pPr indent="0" lvl="0" marL="0" rtl="0" algn="l">
                        <a:lnSpc>
                          <a:spcPct val="115000"/>
                        </a:lnSpc>
                        <a:spcBef>
                          <a:spcPts val="0"/>
                        </a:spcBef>
                        <a:spcAft>
                          <a:spcPts val="0"/>
                        </a:spcAft>
                        <a:buNone/>
                      </a:pPr>
                      <a:r>
                        <a:rPr b="1" lang="vi" sz="1200"/>
                        <a:t>Số hiệu</a:t>
                      </a:r>
                      <a:endParaRPr b="1"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b="1" lang="vi" sz="1200"/>
                        <a:t>Tiêu chí</a:t>
                      </a:r>
                      <a:endParaRPr b="1"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b="1" lang="vi" sz="1200"/>
                        <a:t>Mức điểm tối đa</a:t>
                      </a:r>
                      <a:endParaRPr b="1"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CCCCC"/>
                    </a:solidFill>
                  </a:tcPr>
                </a:tc>
              </a:tr>
              <a:tr h="246450">
                <a:tc>
                  <a:txBody>
                    <a:bodyPr/>
                    <a:lstStyle/>
                    <a:p>
                      <a:pPr indent="0" lvl="0" marL="0" rtl="0" algn="r">
                        <a:lnSpc>
                          <a:spcPct val="115000"/>
                        </a:lnSpc>
                        <a:spcBef>
                          <a:spcPts val="0"/>
                        </a:spcBef>
                        <a:spcAft>
                          <a:spcPts val="0"/>
                        </a:spcAft>
                        <a:buNone/>
                      </a:pPr>
                      <a:r>
                        <a:rPr lang="vi" sz="1200"/>
                        <a:t>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vi" sz="1200"/>
                        <a:t>File và Folder</a:t>
                      </a:r>
                      <a:endParaRPr b="1"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lang="vi" sz="1200"/>
                        <a:t>5</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r>
              <a:tr h="246450">
                <a:tc>
                  <a:txBody>
                    <a:bodyPr/>
                    <a:lstStyle/>
                    <a:p>
                      <a:pPr indent="0" lvl="0" marL="0" rtl="0" algn="r">
                        <a:lnSpc>
                          <a:spcPct val="115000"/>
                        </a:lnSpc>
                        <a:spcBef>
                          <a:spcPts val="0"/>
                        </a:spcBef>
                        <a:spcAft>
                          <a:spcPts val="0"/>
                        </a:spcAft>
                        <a:buNone/>
                      </a:pPr>
                      <a:r>
                        <a:rPr lang="vi" sz="1200"/>
                        <a:t>1.1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200"/>
                        <a:t>Sắp xếp khoa học</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vi" sz="1200"/>
                        <a:t>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6450">
                <a:tc>
                  <a:txBody>
                    <a:bodyPr/>
                    <a:lstStyle/>
                    <a:p>
                      <a:pPr indent="0" lvl="0" marL="0" rtl="0" algn="r">
                        <a:lnSpc>
                          <a:spcPct val="115000"/>
                        </a:lnSpc>
                        <a:spcBef>
                          <a:spcPts val="0"/>
                        </a:spcBef>
                        <a:spcAft>
                          <a:spcPts val="0"/>
                        </a:spcAft>
                        <a:buNone/>
                      </a:pPr>
                      <a:r>
                        <a:rPr lang="vi" sz="1200"/>
                        <a:t>1.2</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200"/>
                        <a:t>Đặt tên rõ ràng</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vi" sz="1200"/>
                        <a:t>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6450">
                <a:tc>
                  <a:txBody>
                    <a:bodyPr/>
                    <a:lstStyle/>
                    <a:p>
                      <a:pPr indent="0" lvl="0" marL="0" rtl="0" algn="r">
                        <a:lnSpc>
                          <a:spcPct val="115000"/>
                        </a:lnSpc>
                        <a:spcBef>
                          <a:spcPts val="0"/>
                        </a:spcBef>
                        <a:spcAft>
                          <a:spcPts val="0"/>
                        </a:spcAft>
                        <a:buNone/>
                      </a:pPr>
                      <a:r>
                        <a:rPr lang="vi" sz="1200"/>
                        <a:t>1.3</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200"/>
                        <a:t>Đặt ở vị trí dễ tìm</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vi" sz="1200"/>
                        <a:t>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6450">
                <a:tc>
                  <a:txBody>
                    <a:bodyPr/>
                    <a:lstStyle/>
                    <a:p>
                      <a:pPr indent="0" lvl="0" marL="0" rtl="0" algn="r">
                        <a:lnSpc>
                          <a:spcPct val="115000"/>
                        </a:lnSpc>
                        <a:spcBef>
                          <a:spcPts val="0"/>
                        </a:spcBef>
                        <a:spcAft>
                          <a:spcPts val="0"/>
                        </a:spcAft>
                        <a:buNone/>
                      </a:pPr>
                      <a:r>
                        <a:rPr lang="vi" sz="1200"/>
                        <a:t>1.4</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200"/>
                        <a:t>Đặt truy cập nhanh cho folder</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vi" sz="1200"/>
                        <a:t>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6450">
                <a:tc>
                  <a:txBody>
                    <a:bodyPr/>
                    <a:lstStyle/>
                    <a:p>
                      <a:pPr indent="0" lvl="0" marL="0" rtl="0" algn="r">
                        <a:lnSpc>
                          <a:spcPct val="115000"/>
                        </a:lnSpc>
                        <a:spcBef>
                          <a:spcPts val="0"/>
                        </a:spcBef>
                        <a:spcAft>
                          <a:spcPts val="0"/>
                        </a:spcAft>
                        <a:buNone/>
                      </a:pPr>
                      <a:r>
                        <a:rPr lang="vi" sz="1200"/>
                        <a:t>1.5</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200"/>
                        <a:t>Bảo đảm an toàn khi có sự cố</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vi" sz="1200"/>
                        <a:t>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6450">
                <a:tc>
                  <a:txBody>
                    <a:bodyPr/>
                    <a:lstStyle/>
                    <a:p>
                      <a:pPr indent="0" lvl="0" marL="0" rtl="0" algn="r">
                        <a:lnSpc>
                          <a:spcPct val="115000"/>
                        </a:lnSpc>
                        <a:spcBef>
                          <a:spcPts val="0"/>
                        </a:spcBef>
                        <a:spcAft>
                          <a:spcPts val="0"/>
                        </a:spcAft>
                        <a:buNone/>
                      </a:pPr>
                      <a:r>
                        <a:rPr lang="vi" sz="1200"/>
                        <a:t>2</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vi" sz="1200"/>
                        <a:t>Ứng dụng</a:t>
                      </a:r>
                      <a:endParaRPr b="1"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lang="vi" sz="1200"/>
                        <a:t>2</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r>
              <a:tr h="246450">
                <a:tc>
                  <a:txBody>
                    <a:bodyPr/>
                    <a:lstStyle/>
                    <a:p>
                      <a:pPr indent="0" lvl="0" marL="0" rtl="0" algn="r">
                        <a:lnSpc>
                          <a:spcPct val="115000"/>
                        </a:lnSpc>
                        <a:spcBef>
                          <a:spcPts val="0"/>
                        </a:spcBef>
                        <a:spcAft>
                          <a:spcPts val="0"/>
                        </a:spcAft>
                        <a:buNone/>
                      </a:pPr>
                      <a:r>
                        <a:rPr lang="vi" sz="1200"/>
                        <a:t>2.1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200"/>
                        <a:t>Vị trí ứng dụng</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vi" sz="1200"/>
                        <a:t>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6450">
                <a:tc>
                  <a:txBody>
                    <a:bodyPr/>
                    <a:lstStyle/>
                    <a:p>
                      <a:pPr indent="0" lvl="0" marL="0" rtl="0" algn="r">
                        <a:lnSpc>
                          <a:spcPct val="115000"/>
                        </a:lnSpc>
                        <a:spcBef>
                          <a:spcPts val="0"/>
                        </a:spcBef>
                        <a:spcAft>
                          <a:spcPts val="0"/>
                        </a:spcAft>
                        <a:buNone/>
                      </a:pPr>
                      <a:r>
                        <a:rPr lang="vi" sz="1200"/>
                        <a:t>2.2</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200"/>
                        <a:t>Xóa các ứng dụng rác</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vi" sz="1200"/>
                        <a:t>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6450">
                <a:tc>
                  <a:txBody>
                    <a:bodyPr/>
                    <a:lstStyle/>
                    <a:p>
                      <a:pPr indent="0" lvl="0" marL="0" rtl="0" algn="r">
                        <a:lnSpc>
                          <a:spcPct val="115000"/>
                        </a:lnSpc>
                        <a:spcBef>
                          <a:spcPts val="0"/>
                        </a:spcBef>
                        <a:spcAft>
                          <a:spcPts val="0"/>
                        </a:spcAft>
                        <a:buNone/>
                      </a:pPr>
                      <a:r>
                        <a:rPr lang="vi" sz="1200"/>
                        <a:t>3</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vi" sz="1200"/>
                        <a:t>Trình duyệt web</a:t>
                      </a:r>
                      <a:endParaRPr b="1"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lang="vi" sz="1200"/>
                        <a:t>3</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r>
              <a:tr h="246450">
                <a:tc>
                  <a:txBody>
                    <a:bodyPr/>
                    <a:lstStyle/>
                    <a:p>
                      <a:pPr indent="0" lvl="0" marL="0" rtl="0" algn="r">
                        <a:lnSpc>
                          <a:spcPct val="115000"/>
                        </a:lnSpc>
                        <a:spcBef>
                          <a:spcPts val="0"/>
                        </a:spcBef>
                        <a:spcAft>
                          <a:spcPts val="0"/>
                        </a:spcAft>
                        <a:buNone/>
                      </a:pPr>
                      <a:r>
                        <a:rPr lang="vi" sz="1200"/>
                        <a:t>3.1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200"/>
                        <a:t>Đặt bookmark các trang web &amp; lưu trữ tài khoản</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vi" sz="1200"/>
                        <a:t>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6450">
                <a:tc>
                  <a:txBody>
                    <a:bodyPr/>
                    <a:lstStyle/>
                    <a:p>
                      <a:pPr indent="0" lvl="0" marL="0" rtl="0" algn="r">
                        <a:lnSpc>
                          <a:spcPct val="115000"/>
                        </a:lnSpc>
                        <a:spcBef>
                          <a:spcPts val="0"/>
                        </a:spcBef>
                        <a:spcAft>
                          <a:spcPts val="0"/>
                        </a:spcAft>
                        <a:buNone/>
                      </a:pPr>
                      <a:r>
                        <a:rPr lang="vi" sz="1200"/>
                        <a:t>3.2</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200"/>
                        <a:t>Phân loại và gán nhãn email</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vi" sz="1200"/>
                        <a:t>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6450">
                <a:tc>
                  <a:txBody>
                    <a:bodyPr/>
                    <a:lstStyle/>
                    <a:p>
                      <a:pPr indent="0" lvl="0" marL="0" rtl="0" algn="r">
                        <a:lnSpc>
                          <a:spcPct val="115000"/>
                        </a:lnSpc>
                        <a:spcBef>
                          <a:spcPts val="0"/>
                        </a:spcBef>
                        <a:spcAft>
                          <a:spcPts val="0"/>
                        </a:spcAft>
                        <a:buNone/>
                      </a:pPr>
                      <a:r>
                        <a:rPr lang="vi" sz="1200"/>
                        <a:t>3.3</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200"/>
                        <a:t>Cách thức trình bày email</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vi" sz="1200"/>
                        <a:t>1</a:t>
                      </a:r>
                      <a:endParaRPr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6450">
                <a:tc>
                  <a:txBody>
                    <a:bodyPr/>
                    <a:lstStyle/>
                    <a:p>
                      <a:pPr indent="0" lvl="0" marL="0" rtl="0" algn="l">
                        <a:spcBef>
                          <a:spcPts val="0"/>
                        </a:spcBef>
                        <a:spcAft>
                          <a:spcPts val="0"/>
                        </a:spcAft>
                        <a:buNone/>
                      </a:pPr>
                      <a:r>
                        <a:t/>
                      </a:r>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24425">
                <a:tc gridSpan="3">
                  <a:txBody>
                    <a:bodyPr/>
                    <a:lstStyle/>
                    <a:p>
                      <a:pPr indent="0" lvl="0" marL="0" rtl="0" algn="l">
                        <a:lnSpc>
                          <a:spcPct val="115000"/>
                        </a:lnSpc>
                        <a:spcBef>
                          <a:spcPts val="0"/>
                        </a:spcBef>
                        <a:spcAft>
                          <a:spcPts val="0"/>
                        </a:spcAft>
                        <a:buNone/>
                      </a:pPr>
                      <a:r>
                        <a:rPr i="1" lang="vi" sz="1200"/>
                        <a:t>Các tiêu chí này đã được mô tả và yêu cầu rõ ràng trong tài liệu hướng dẫn thực hành 5s máy tính.</a:t>
                      </a:r>
                      <a:endParaRPr i="1" sz="12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r>
            </a:tbl>
          </a:graphicData>
        </a:graphic>
      </p:graphicFrame>
      <p:sp>
        <p:nvSpPr>
          <p:cNvPr id="317" name="Google Shape;317;p42"/>
          <p:cNvSpPr txBox="1"/>
          <p:nvPr>
            <p:ph idx="1" type="body"/>
          </p:nvPr>
        </p:nvSpPr>
        <p:spPr>
          <a:xfrm>
            <a:off x="297400" y="43948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a:t>Bảng chấm điểm 5S máy tính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p:nvPr/>
        </p:nvSpPr>
        <p:spPr>
          <a:xfrm>
            <a:off x="131100" y="1044525"/>
            <a:ext cx="8881800" cy="3722700"/>
          </a:xfrm>
          <a:prstGeom prst="roundRect">
            <a:avLst>
              <a:gd fmla="val 6958"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nvSpPr>
        <p:spPr>
          <a:xfrm>
            <a:off x="2334300" y="183200"/>
            <a:ext cx="4475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3000">
                <a:latin typeface="Oswald"/>
                <a:ea typeface="Oswald"/>
                <a:cs typeface="Oswald"/>
                <a:sym typeface="Oswald"/>
              </a:rPr>
              <a:t>Nội Dung Thực Hành</a:t>
            </a:r>
            <a:endParaRPr sz="3000">
              <a:latin typeface="Oswald"/>
              <a:ea typeface="Oswald"/>
              <a:cs typeface="Oswald"/>
              <a:sym typeface="Oswald"/>
            </a:endParaRPr>
          </a:p>
        </p:txBody>
      </p:sp>
      <p:pic>
        <p:nvPicPr>
          <p:cNvPr id="82" name="Google Shape;82;p16"/>
          <p:cNvPicPr preferRelativeResize="0"/>
          <p:nvPr/>
        </p:nvPicPr>
        <p:blipFill>
          <a:blip r:embed="rId3">
            <a:alphaModFix/>
          </a:blip>
          <a:stretch>
            <a:fillRect/>
          </a:stretch>
        </p:blipFill>
        <p:spPr>
          <a:xfrm>
            <a:off x="1118600" y="2031750"/>
            <a:ext cx="907201" cy="720000"/>
          </a:xfrm>
          <a:prstGeom prst="rect">
            <a:avLst/>
          </a:prstGeom>
          <a:noFill/>
          <a:ln>
            <a:noFill/>
          </a:ln>
        </p:spPr>
      </p:pic>
      <p:sp>
        <p:nvSpPr>
          <p:cNvPr id="83" name="Google Shape;83;p16"/>
          <p:cNvSpPr txBox="1"/>
          <p:nvPr/>
        </p:nvSpPr>
        <p:spPr>
          <a:xfrm>
            <a:off x="130099" y="3166225"/>
            <a:ext cx="289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2000">
                <a:latin typeface="Oswald"/>
                <a:ea typeface="Oswald"/>
                <a:cs typeface="Oswald"/>
                <a:sym typeface="Oswald"/>
              </a:rPr>
              <a:t>File và Folder</a:t>
            </a:r>
            <a:endParaRPr sz="2000">
              <a:latin typeface="Oswald"/>
              <a:ea typeface="Oswald"/>
              <a:cs typeface="Oswald"/>
              <a:sym typeface="Oswald"/>
            </a:endParaRPr>
          </a:p>
        </p:txBody>
      </p:sp>
      <p:pic>
        <p:nvPicPr>
          <p:cNvPr id="84" name="Google Shape;84;p16"/>
          <p:cNvPicPr preferRelativeResize="0"/>
          <p:nvPr/>
        </p:nvPicPr>
        <p:blipFill>
          <a:blip r:embed="rId4">
            <a:alphaModFix/>
          </a:blip>
          <a:stretch>
            <a:fillRect/>
          </a:stretch>
        </p:blipFill>
        <p:spPr>
          <a:xfrm>
            <a:off x="3856138" y="1851750"/>
            <a:ext cx="1123200" cy="1080000"/>
          </a:xfrm>
          <a:prstGeom prst="rect">
            <a:avLst/>
          </a:prstGeom>
          <a:noFill/>
          <a:ln>
            <a:noFill/>
          </a:ln>
        </p:spPr>
      </p:pic>
      <p:sp>
        <p:nvSpPr>
          <p:cNvPr id="85" name="Google Shape;85;p16"/>
          <p:cNvSpPr txBox="1"/>
          <p:nvPr/>
        </p:nvSpPr>
        <p:spPr>
          <a:xfrm>
            <a:off x="3234542" y="3166225"/>
            <a:ext cx="236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2000">
                <a:latin typeface="Oswald"/>
                <a:ea typeface="Oswald"/>
                <a:cs typeface="Oswald"/>
                <a:sym typeface="Oswald"/>
              </a:rPr>
              <a:t>Ứng dụng</a:t>
            </a:r>
            <a:endParaRPr sz="2000">
              <a:latin typeface="Oswald"/>
              <a:ea typeface="Oswald"/>
              <a:cs typeface="Oswald"/>
              <a:sym typeface="Oswald"/>
            </a:endParaRPr>
          </a:p>
        </p:txBody>
      </p:sp>
      <p:pic>
        <p:nvPicPr>
          <p:cNvPr id="86" name="Google Shape;86;p16"/>
          <p:cNvPicPr preferRelativeResize="0"/>
          <p:nvPr/>
        </p:nvPicPr>
        <p:blipFill>
          <a:blip r:embed="rId5">
            <a:alphaModFix/>
          </a:blip>
          <a:stretch>
            <a:fillRect/>
          </a:stretch>
        </p:blipFill>
        <p:spPr>
          <a:xfrm>
            <a:off x="6921605" y="2031750"/>
            <a:ext cx="960001" cy="719999"/>
          </a:xfrm>
          <a:prstGeom prst="rect">
            <a:avLst/>
          </a:prstGeom>
          <a:noFill/>
          <a:ln>
            <a:noFill/>
          </a:ln>
        </p:spPr>
      </p:pic>
      <p:sp>
        <p:nvSpPr>
          <p:cNvPr id="87" name="Google Shape;87;p16"/>
          <p:cNvSpPr txBox="1"/>
          <p:nvPr/>
        </p:nvSpPr>
        <p:spPr>
          <a:xfrm>
            <a:off x="5811600" y="3166225"/>
            <a:ext cx="318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2000">
                <a:latin typeface="Oswald"/>
                <a:ea typeface="Oswald"/>
                <a:cs typeface="Oswald"/>
                <a:sym typeface="Oswald"/>
              </a:rPr>
              <a:t>Trình duyệt web và email</a:t>
            </a:r>
            <a:endParaRPr sz="2000">
              <a:latin typeface="Oswald"/>
              <a:ea typeface="Oswald"/>
              <a:cs typeface="Oswald"/>
              <a:sym typeface="Oswald"/>
            </a:endParaRPr>
          </a:p>
        </p:txBody>
      </p:sp>
      <p:cxnSp>
        <p:nvCxnSpPr>
          <p:cNvPr id="88" name="Google Shape;88;p16"/>
          <p:cNvCxnSpPr/>
          <p:nvPr/>
        </p:nvCxnSpPr>
        <p:spPr>
          <a:xfrm>
            <a:off x="3001600" y="939900"/>
            <a:ext cx="0" cy="3870600"/>
          </a:xfrm>
          <a:prstGeom prst="straightConnector1">
            <a:avLst/>
          </a:prstGeom>
          <a:noFill/>
          <a:ln cap="flat" cmpd="sng" w="38100">
            <a:solidFill>
              <a:schemeClr val="lt1"/>
            </a:solidFill>
            <a:prstDash val="solid"/>
            <a:round/>
            <a:headEnd len="med" w="med" type="none"/>
            <a:tailEnd len="med" w="med" type="none"/>
          </a:ln>
        </p:spPr>
      </p:cxnSp>
      <p:cxnSp>
        <p:nvCxnSpPr>
          <p:cNvPr id="89" name="Google Shape;89;p16"/>
          <p:cNvCxnSpPr/>
          <p:nvPr/>
        </p:nvCxnSpPr>
        <p:spPr>
          <a:xfrm>
            <a:off x="5811600" y="1006500"/>
            <a:ext cx="0" cy="38484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161"/>
        </a:solidFill>
      </p:bgPr>
    </p:bg>
    <p:spTree>
      <p:nvGrpSpPr>
        <p:cNvPr id="93" name="Shape 93"/>
        <p:cNvGrpSpPr/>
        <p:nvPr/>
      </p:nvGrpSpPr>
      <p:grpSpPr>
        <a:xfrm>
          <a:off x="0" y="0"/>
          <a:ext cx="0" cy="0"/>
          <a:chOff x="0" y="0"/>
          <a:chExt cx="0" cy="0"/>
        </a:xfrm>
      </p:grpSpPr>
      <p:pic>
        <p:nvPicPr>
          <p:cNvPr id="94" name="Google Shape;94;p17"/>
          <p:cNvPicPr preferRelativeResize="0"/>
          <p:nvPr/>
        </p:nvPicPr>
        <p:blipFill rotWithShape="1">
          <a:blip r:embed="rId3">
            <a:alphaModFix/>
          </a:blip>
          <a:srcRect b="18040" l="17484" r="16760" t="36869"/>
          <a:stretch/>
        </p:blipFill>
        <p:spPr>
          <a:xfrm>
            <a:off x="1370450" y="612079"/>
            <a:ext cx="6403100" cy="3293300"/>
          </a:xfrm>
          <a:prstGeom prst="rect">
            <a:avLst/>
          </a:prstGeom>
          <a:noFill/>
          <a:ln>
            <a:noFill/>
          </a:ln>
        </p:spPr>
      </p:pic>
      <p:sp>
        <p:nvSpPr>
          <p:cNvPr id="95" name="Google Shape;95;p17"/>
          <p:cNvSpPr txBox="1"/>
          <p:nvPr>
            <p:ph type="title"/>
          </p:nvPr>
        </p:nvSpPr>
        <p:spPr>
          <a:xfrm>
            <a:off x="2227200" y="2082125"/>
            <a:ext cx="4689600" cy="80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vi" sz="4300">
                <a:solidFill>
                  <a:srgbClr val="322D35"/>
                </a:solidFill>
                <a:latin typeface="Oswald"/>
                <a:ea typeface="Oswald"/>
                <a:cs typeface="Oswald"/>
                <a:sym typeface="Oswald"/>
              </a:rPr>
              <a:t>file và folder</a:t>
            </a:r>
            <a:endParaRPr sz="4300">
              <a:solidFill>
                <a:srgbClr val="322D35"/>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238938" y="129075"/>
            <a:ext cx="8666124" cy="3584800"/>
          </a:xfrm>
          <a:prstGeom prst="rect">
            <a:avLst/>
          </a:prstGeom>
          <a:noFill/>
          <a:ln>
            <a:noFill/>
          </a:ln>
        </p:spPr>
      </p:pic>
      <p:sp>
        <p:nvSpPr>
          <p:cNvPr id="101" name="Google Shape;101;p18"/>
          <p:cNvSpPr/>
          <p:nvPr/>
        </p:nvSpPr>
        <p:spPr>
          <a:xfrm>
            <a:off x="2070150" y="4250000"/>
            <a:ext cx="5003700" cy="512700"/>
          </a:xfrm>
          <a:prstGeom prst="roundRect">
            <a:avLst>
              <a:gd fmla="val 50000" name="adj"/>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2300">
                <a:solidFill>
                  <a:schemeClr val="lt1"/>
                </a:solidFill>
              </a:rPr>
              <a:t>File và Folder</a:t>
            </a:r>
            <a:endParaRPr sz="2300">
              <a:solidFill>
                <a:schemeClr val="lt1"/>
              </a:solidFill>
            </a:endParaRPr>
          </a:p>
        </p:txBody>
      </p:sp>
      <p:sp>
        <p:nvSpPr>
          <p:cNvPr id="102" name="Google Shape;102;p18"/>
          <p:cNvSpPr/>
          <p:nvPr/>
        </p:nvSpPr>
        <p:spPr>
          <a:xfrm>
            <a:off x="3061225" y="3031925"/>
            <a:ext cx="2074500" cy="4722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lt1"/>
                </a:solidFill>
              </a:rPr>
              <a:t>Folder</a:t>
            </a:r>
            <a:endParaRPr>
              <a:solidFill>
                <a:schemeClr val="lt1"/>
              </a:solidFill>
            </a:endParaRPr>
          </a:p>
        </p:txBody>
      </p:sp>
      <p:cxnSp>
        <p:nvCxnSpPr>
          <p:cNvPr id="103" name="Google Shape;103;p18"/>
          <p:cNvCxnSpPr>
            <a:endCxn id="102" idx="0"/>
          </p:cNvCxnSpPr>
          <p:nvPr/>
        </p:nvCxnSpPr>
        <p:spPr>
          <a:xfrm flipH="1">
            <a:off x="4098475" y="1810325"/>
            <a:ext cx="711000" cy="1221600"/>
          </a:xfrm>
          <a:prstGeom prst="straightConnector1">
            <a:avLst/>
          </a:prstGeom>
          <a:noFill/>
          <a:ln cap="flat" cmpd="sng" w="19050">
            <a:solidFill>
              <a:srgbClr val="FF0000"/>
            </a:solidFill>
            <a:prstDash val="solid"/>
            <a:round/>
            <a:headEnd len="med" w="med" type="oval"/>
            <a:tailEnd len="med" w="med" type="triangle"/>
          </a:ln>
        </p:spPr>
      </p:cxnSp>
      <p:sp>
        <p:nvSpPr>
          <p:cNvPr id="104" name="Google Shape;104;p18"/>
          <p:cNvSpPr/>
          <p:nvPr/>
        </p:nvSpPr>
        <p:spPr>
          <a:xfrm>
            <a:off x="6523450" y="3146725"/>
            <a:ext cx="2074500" cy="4722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lt1"/>
                </a:solidFill>
              </a:rPr>
              <a:t>File</a:t>
            </a:r>
            <a:endParaRPr>
              <a:solidFill>
                <a:schemeClr val="lt1"/>
              </a:solidFill>
            </a:endParaRPr>
          </a:p>
        </p:txBody>
      </p:sp>
      <p:cxnSp>
        <p:nvCxnSpPr>
          <p:cNvPr id="105" name="Google Shape;105;p18"/>
          <p:cNvCxnSpPr/>
          <p:nvPr/>
        </p:nvCxnSpPr>
        <p:spPr>
          <a:xfrm flipH="1">
            <a:off x="7537300" y="1849175"/>
            <a:ext cx="651900" cy="1297500"/>
          </a:xfrm>
          <a:prstGeom prst="straightConnector1">
            <a:avLst/>
          </a:prstGeom>
          <a:noFill/>
          <a:ln cap="flat" cmpd="sng" w="19050">
            <a:solidFill>
              <a:srgbClr val="FF0000"/>
            </a:solidFill>
            <a:prstDash val="solid"/>
            <a:round/>
            <a:headEnd len="med" w="med" type="oval"/>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0" y="0"/>
            <a:ext cx="9144003" cy="4866673"/>
          </a:xfrm>
          <a:prstGeom prst="rect">
            <a:avLst/>
          </a:prstGeom>
          <a:noFill/>
          <a:ln>
            <a:noFill/>
          </a:ln>
        </p:spPr>
      </p:pic>
      <p:cxnSp>
        <p:nvCxnSpPr>
          <p:cNvPr id="111" name="Google Shape;111;p19"/>
          <p:cNvCxnSpPr/>
          <p:nvPr/>
        </p:nvCxnSpPr>
        <p:spPr>
          <a:xfrm flipH="1" rot="10800000">
            <a:off x="3558500" y="1748175"/>
            <a:ext cx="1181100" cy="77700"/>
          </a:xfrm>
          <a:prstGeom prst="straightConnector1">
            <a:avLst/>
          </a:prstGeom>
          <a:noFill/>
          <a:ln cap="flat" cmpd="sng" w="19050">
            <a:solidFill>
              <a:srgbClr val="FF0000"/>
            </a:solidFill>
            <a:prstDash val="solid"/>
            <a:round/>
            <a:headEnd len="med" w="med" type="none"/>
            <a:tailEnd len="med" w="med" type="triangle"/>
          </a:ln>
        </p:spPr>
      </p:cxnSp>
      <p:sp>
        <p:nvSpPr>
          <p:cNvPr id="112" name="Google Shape;112;p19"/>
          <p:cNvSpPr/>
          <p:nvPr/>
        </p:nvSpPr>
        <p:spPr>
          <a:xfrm>
            <a:off x="2070150" y="4250000"/>
            <a:ext cx="5003700" cy="512700"/>
          </a:xfrm>
          <a:prstGeom prst="roundRect">
            <a:avLst>
              <a:gd fmla="val 50000" name="adj"/>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2300">
                <a:solidFill>
                  <a:schemeClr val="lt1"/>
                </a:solidFill>
              </a:rPr>
              <a:t>File và nội dung File</a:t>
            </a:r>
            <a:endParaRPr sz="2300">
              <a:solidFill>
                <a:schemeClr val="lt1"/>
              </a:solidFill>
            </a:endParaRPr>
          </a:p>
        </p:txBody>
      </p:sp>
      <p:sp>
        <p:nvSpPr>
          <p:cNvPr id="113" name="Google Shape;113;p19"/>
          <p:cNvSpPr/>
          <p:nvPr/>
        </p:nvSpPr>
        <p:spPr>
          <a:xfrm>
            <a:off x="4739600" y="1561700"/>
            <a:ext cx="1476300" cy="3651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lt1"/>
                </a:solidFill>
              </a:rPr>
              <a:t>Nội dung file</a:t>
            </a:r>
            <a:endParaRPr>
              <a:solidFill>
                <a:schemeClr val="lt1"/>
              </a:solidFill>
            </a:endParaRPr>
          </a:p>
        </p:txBody>
      </p:sp>
      <p:sp>
        <p:nvSpPr>
          <p:cNvPr id="114" name="Google Shape;114;p19"/>
          <p:cNvSpPr/>
          <p:nvPr/>
        </p:nvSpPr>
        <p:spPr>
          <a:xfrm>
            <a:off x="820725" y="882750"/>
            <a:ext cx="1067400" cy="3651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lt1"/>
                </a:solidFill>
              </a:rPr>
              <a:t>Tên</a:t>
            </a:r>
            <a:r>
              <a:rPr lang="vi">
                <a:solidFill>
                  <a:schemeClr val="lt1"/>
                </a:solidFill>
              </a:rPr>
              <a:t> file</a:t>
            </a:r>
            <a:endParaRPr>
              <a:solidFill>
                <a:schemeClr val="lt1"/>
              </a:solidFill>
            </a:endParaRPr>
          </a:p>
        </p:txBody>
      </p:sp>
      <p:sp>
        <p:nvSpPr>
          <p:cNvPr id="115" name="Google Shape;115;p19"/>
          <p:cNvSpPr/>
          <p:nvPr/>
        </p:nvSpPr>
        <p:spPr>
          <a:xfrm>
            <a:off x="3154475" y="1973500"/>
            <a:ext cx="404100" cy="295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9"/>
          <p:cNvCxnSpPr>
            <a:stCxn id="115" idx="1"/>
            <a:endCxn id="114" idx="3"/>
          </p:cNvCxnSpPr>
          <p:nvPr/>
        </p:nvCxnSpPr>
        <p:spPr>
          <a:xfrm rot="10800000">
            <a:off x="1888175" y="1065250"/>
            <a:ext cx="1266300" cy="1056000"/>
          </a:xfrm>
          <a:prstGeom prst="straightConnector1">
            <a:avLst/>
          </a:prstGeom>
          <a:noFill/>
          <a:ln cap="flat" cmpd="sng" w="19050">
            <a:solidFill>
              <a:srgbClr val="FF0000"/>
            </a:solidFill>
            <a:prstDash val="solid"/>
            <a:round/>
            <a:headEnd len="med" w="med" type="none"/>
            <a:tailEnd len="med" w="med" type="triangle"/>
          </a:ln>
        </p:spPr>
      </p:cxnSp>
      <p:sp>
        <p:nvSpPr>
          <p:cNvPr id="117" name="Google Shape;117;p19"/>
          <p:cNvSpPr/>
          <p:nvPr/>
        </p:nvSpPr>
        <p:spPr>
          <a:xfrm>
            <a:off x="1033350" y="2736700"/>
            <a:ext cx="2074500" cy="4722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lt1"/>
                </a:solidFill>
              </a:rPr>
              <a:t>Tên mở rộng của file</a:t>
            </a:r>
            <a:endParaRPr>
              <a:solidFill>
                <a:schemeClr val="lt1"/>
              </a:solidFill>
            </a:endParaRPr>
          </a:p>
        </p:txBody>
      </p:sp>
      <p:cxnSp>
        <p:nvCxnSpPr>
          <p:cNvPr id="118" name="Google Shape;118;p19"/>
          <p:cNvCxnSpPr>
            <a:stCxn id="119" idx="2"/>
            <a:endCxn id="117" idx="0"/>
          </p:cNvCxnSpPr>
          <p:nvPr/>
        </p:nvCxnSpPr>
        <p:spPr>
          <a:xfrm flipH="1">
            <a:off x="2070750" y="2346500"/>
            <a:ext cx="1351800" cy="390300"/>
          </a:xfrm>
          <a:prstGeom prst="straightConnector1">
            <a:avLst/>
          </a:prstGeom>
          <a:noFill/>
          <a:ln cap="flat" cmpd="sng" w="19050">
            <a:solidFill>
              <a:srgbClr val="FF0000"/>
            </a:solidFill>
            <a:prstDash val="solid"/>
            <a:round/>
            <a:headEnd len="med" w="med" type="none"/>
            <a:tailEnd len="med" w="med" type="triangle"/>
          </a:ln>
        </p:spPr>
      </p:cxnSp>
      <p:sp>
        <p:nvSpPr>
          <p:cNvPr id="119" name="Google Shape;119;p19"/>
          <p:cNvSpPr/>
          <p:nvPr/>
        </p:nvSpPr>
        <p:spPr>
          <a:xfrm>
            <a:off x="3340950" y="2175500"/>
            <a:ext cx="163200" cy="17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1289000" y="1213600"/>
            <a:ext cx="2160000" cy="2160000"/>
          </a:xfrm>
          <a:prstGeom prst="rect">
            <a:avLst/>
          </a:prstGeom>
          <a:noFill/>
          <a:ln>
            <a:noFill/>
          </a:ln>
        </p:spPr>
      </p:pic>
      <p:sp>
        <p:nvSpPr>
          <p:cNvPr id="125" name="Google Shape;125;p20"/>
          <p:cNvSpPr txBox="1"/>
          <p:nvPr>
            <p:ph type="title"/>
          </p:nvPr>
        </p:nvSpPr>
        <p:spPr>
          <a:xfrm>
            <a:off x="1361300" y="3452650"/>
            <a:ext cx="20154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latin typeface="Oswald"/>
                <a:ea typeface="Oswald"/>
                <a:cs typeface="Oswald"/>
                <a:sym typeface="Oswald"/>
              </a:rPr>
              <a:t>File và Folder</a:t>
            </a:r>
            <a:endParaRPr>
              <a:latin typeface="Oswald"/>
              <a:ea typeface="Oswald"/>
              <a:cs typeface="Oswald"/>
              <a:sym typeface="Oswald"/>
            </a:endParaRPr>
          </a:p>
        </p:txBody>
      </p:sp>
      <p:sp>
        <p:nvSpPr>
          <p:cNvPr id="126" name="Google Shape;126;p20"/>
          <p:cNvSpPr txBox="1"/>
          <p:nvPr>
            <p:ph idx="1" type="body"/>
          </p:nvPr>
        </p:nvSpPr>
        <p:spPr>
          <a:xfrm>
            <a:off x="4017300" y="1612725"/>
            <a:ext cx="3727200" cy="2088600"/>
          </a:xfrm>
          <a:prstGeom prst="rect">
            <a:avLst/>
          </a:prstGeom>
        </p:spPr>
        <p:txBody>
          <a:bodyPr anchorCtr="0" anchor="ctr" bIns="91425" lIns="91425" spcFirstLastPara="1" rIns="91425" wrap="square" tIns="91425">
            <a:noAutofit/>
          </a:bodyPr>
          <a:lstStyle/>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Sắp xếp khoa học</a:t>
            </a:r>
            <a:endParaRPr sz="2500">
              <a:solidFill>
                <a:schemeClr val="dk1"/>
              </a:solidFill>
            </a:endParaRPr>
          </a:p>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Đặt tên rõ ràng</a:t>
            </a:r>
            <a:endParaRPr sz="2500">
              <a:solidFill>
                <a:schemeClr val="dk1"/>
              </a:solidFill>
            </a:endParaRPr>
          </a:p>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Vị trí dễ tìm</a:t>
            </a:r>
            <a:endParaRPr sz="2500">
              <a:solidFill>
                <a:schemeClr val="dk1"/>
              </a:solidFill>
            </a:endParaRPr>
          </a:p>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Bảo đảm an toàn.</a:t>
            </a:r>
            <a:endParaRPr sz="2500">
              <a:solidFill>
                <a:schemeClr val="dk1"/>
              </a:solidFill>
            </a:endParaRPr>
          </a:p>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Đặt bookmark folder</a:t>
            </a:r>
            <a:endParaRPr sz="2500">
              <a:solidFill>
                <a:schemeClr val="dk1"/>
              </a:solidFill>
            </a:endParaRPr>
          </a:p>
        </p:txBody>
      </p:sp>
      <p:grpSp>
        <p:nvGrpSpPr>
          <p:cNvPr id="127" name="Google Shape;127;p20"/>
          <p:cNvGrpSpPr/>
          <p:nvPr/>
        </p:nvGrpSpPr>
        <p:grpSpPr>
          <a:xfrm>
            <a:off x="6272525" y="0"/>
            <a:ext cx="2871476" cy="1394025"/>
            <a:chOff x="6272525" y="0"/>
            <a:chExt cx="2871476" cy="1394025"/>
          </a:xfrm>
        </p:grpSpPr>
        <p:pic>
          <p:nvPicPr>
            <p:cNvPr id="128" name="Google Shape;128;p20"/>
            <p:cNvPicPr preferRelativeResize="0"/>
            <p:nvPr/>
          </p:nvPicPr>
          <p:blipFill rotWithShape="1">
            <a:blip r:embed="rId4">
              <a:alphaModFix/>
            </a:blip>
            <a:srcRect b="20430" l="19375" r="17493" t="38707"/>
            <a:stretch/>
          </p:blipFill>
          <p:spPr>
            <a:xfrm>
              <a:off x="6272525" y="0"/>
              <a:ext cx="2871476" cy="1394025"/>
            </a:xfrm>
            <a:prstGeom prst="rect">
              <a:avLst/>
            </a:prstGeom>
            <a:noFill/>
            <a:ln>
              <a:noFill/>
            </a:ln>
          </p:spPr>
        </p:pic>
        <p:sp>
          <p:nvSpPr>
            <p:cNvPr id="129" name="Google Shape;129;p20"/>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21"/>
          <p:cNvGrpSpPr/>
          <p:nvPr/>
        </p:nvGrpSpPr>
        <p:grpSpPr>
          <a:xfrm>
            <a:off x="6272525" y="0"/>
            <a:ext cx="2871476" cy="1394025"/>
            <a:chOff x="6272525" y="0"/>
            <a:chExt cx="2871476" cy="1394025"/>
          </a:xfrm>
        </p:grpSpPr>
        <p:pic>
          <p:nvPicPr>
            <p:cNvPr id="135" name="Google Shape;135;p21"/>
            <p:cNvPicPr preferRelativeResize="0"/>
            <p:nvPr/>
          </p:nvPicPr>
          <p:blipFill rotWithShape="1">
            <a:blip r:embed="rId3">
              <a:alphaModFix/>
            </a:blip>
            <a:srcRect b="20430" l="19375" r="17493" t="38707"/>
            <a:stretch/>
          </p:blipFill>
          <p:spPr>
            <a:xfrm>
              <a:off x="6272525" y="0"/>
              <a:ext cx="2871476" cy="1394025"/>
            </a:xfrm>
            <a:prstGeom prst="rect">
              <a:avLst/>
            </a:prstGeom>
            <a:noFill/>
            <a:ln>
              <a:noFill/>
            </a:ln>
          </p:spPr>
        </p:pic>
        <p:sp>
          <p:nvSpPr>
            <p:cNvPr id="136" name="Google Shape;136;p21"/>
            <p:cNvSpPr/>
            <p:nvPr/>
          </p:nvSpPr>
          <p:spPr>
            <a:xfrm>
              <a:off x="6272525" y="629050"/>
              <a:ext cx="2837700" cy="340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322D35"/>
                  </a:solidFill>
                  <a:latin typeface="Sriracha"/>
                  <a:ea typeface="Sriracha"/>
                  <a:cs typeface="Sriracha"/>
                  <a:sym typeface="Sriracha"/>
                </a:rPr>
                <a:t>thực hành 5s trong sử dụng máy tính</a:t>
              </a:r>
              <a:endParaRPr sz="1200">
                <a:solidFill>
                  <a:srgbClr val="322D35"/>
                </a:solidFill>
                <a:latin typeface="Sriracha"/>
                <a:ea typeface="Sriracha"/>
                <a:cs typeface="Sriracha"/>
                <a:sym typeface="Sriracha"/>
              </a:endParaRPr>
            </a:p>
          </p:txBody>
        </p:sp>
      </p:grpSp>
      <p:sp>
        <p:nvSpPr>
          <p:cNvPr id="137" name="Google Shape;137;p21"/>
          <p:cNvSpPr txBox="1"/>
          <p:nvPr>
            <p:ph type="title"/>
          </p:nvPr>
        </p:nvSpPr>
        <p:spPr>
          <a:xfrm>
            <a:off x="1217425" y="3387625"/>
            <a:ext cx="2364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latin typeface="Oswald"/>
                <a:ea typeface="Oswald"/>
                <a:cs typeface="Oswald"/>
                <a:sym typeface="Oswald"/>
              </a:rPr>
              <a:t>P</a:t>
            </a:r>
            <a:r>
              <a:rPr lang="vi">
                <a:latin typeface="Oswald"/>
                <a:ea typeface="Oswald"/>
                <a:cs typeface="Oswald"/>
                <a:sym typeface="Oswald"/>
              </a:rPr>
              <a:t>hân loại file</a:t>
            </a:r>
            <a:endParaRPr>
              <a:latin typeface="Oswald"/>
              <a:ea typeface="Oswald"/>
              <a:cs typeface="Oswald"/>
              <a:sym typeface="Oswald"/>
            </a:endParaRPr>
          </a:p>
        </p:txBody>
      </p:sp>
      <p:pic>
        <p:nvPicPr>
          <p:cNvPr id="138" name="Google Shape;138;p21"/>
          <p:cNvPicPr preferRelativeResize="0"/>
          <p:nvPr/>
        </p:nvPicPr>
        <p:blipFill>
          <a:blip r:embed="rId4">
            <a:alphaModFix/>
          </a:blip>
          <a:stretch>
            <a:fillRect/>
          </a:stretch>
        </p:blipFill>
        <p:spPr>
          <a:xfrm>
            <a:off x="1319875" y="1087950"/>
            <a:ext cx="2160000" cy="2160000"/>
          </a:xfrm>
          <a:prstGeom prst="rect">
            <a:avLst/>
          </a:prstGeom>
          <a:noFill/>
          <a:ln>
            <a:noFill/>
          </a:ln>
        </p:spPr>
      </p:pic>
      <p:sp>
        <p:nvSpPr>
          <p:cNvPr id="139" name="Google Shape;139;p21"/>
          <p:cNvSpPr txBox="1"/>
          <p:nvPr>
            <p:ph idx="1" type="body"/>
          </p:nvPr>
        </p:nvSpPr>
        <p:spPr>
          <a:xfrm>
            <a:off x="4017300" y="1612725"/>
            <a:ext cx="4774800" cy="2088600"/>
          </a:xfrm>
          <a:prstGeom prst="rect">
            <a:avLst/>
          </a:prstGeom>
        </p:spPr>
        <p:txBody>
          <a:bodyPr anchorCtr="0" anchor="ctr" bIns="91425" lIns="91425" spcFirstLastPara="1" rIns="91425" wrap="square" tIns="91425">
            <a:noAutofit/>
          </a:bodyPr>
          <a:lstStyle/>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File công việc tại cơ quan.</a:t>
            </a:r>
            <a:endParaRPr sz="2500">
              <a:solidFill>
                <a:schemeClr val="dk1"/>
              </a:solidFill>
            </a:endParaRPr>
          </a:p>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File dữ liệu cá nhân</a:t>
            </a:r>
            <a:endParaRPr sz="2500">
              <a:solidFill>
                <a:schemeClr val="dk1"/>
              </a:solidFill>
            </a:endParaRPr>
          </a:p>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File cài đặt phần mềm</a:t>
            </a:r>
            <a:endParaRPr sz="2500">
              <a:solidFill>
                <a:schemeClr val="dk1"/>
              </a:solidFill>
            </a:endParaRPr>
          </a:p>
          <a:p>
            <a:pPr indent="-387350" lvl="0" marL="457200" rtl="0" algn="l">
              <a:lnSpc>
                <a:spcPct val="140000"/>
              </a:lnSpc>
              <a:spcBef>
                <a:spcPts val="0"/>
              </a:spcBef>
              <a:spcAft>
                <a:spcPts val="0"/>
              </a:spcAft>
              <a:buClr>
                <a:schemeClr val="dk1"/>
              </a:buClr>
              <a:buSzPts val="2500"/>
              <a:buAutoNum type="arabicPeriod"/>
            </a:pPr>
            <a:r>
              <a:rPr lang="vi" sz="2500">
                <a:solidFill>
                  <a:schemeClr val="dk1"/>
                </a:solidFill>
              </a:rPr>
              <a:t>Các loại file khác không thuộc 3 nhóm trên</a:t>
            </a:r>
            <a:endParaRPr sz="25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